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67"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78"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30CF0-50F0-421E-B418-FE842A0DD5FE}" type="datetimeFigureOut">
              <a:rPr lang="ro-RO" smtClean="0"/>
              <a:pPr/>
              <a:t>11.04.2012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E5953E-7AF0-4827-88F2-9D438E8D3FA5}"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CF0-50F0-421E-B418-FE842A0DD5FE}" type="datetimeFigureOut">
              <a:rPr lang="ro-RO" smtClean="0"/>
              <a:pPr/>
              <a:t>11.04.2012</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953E-7AF0-4827-88F2-9D438E8D3FA5}"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gif"/><Relationship Id="rId12" Type="http://schemas.openxmlformats.org/officeDocument/2006/relationships/hyperlink" Target="http://www.flickr.com/"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www.touropia.com/famous-trees-in-the-world/" TargetMode="External"/><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gif"/><Relationship Id="rId9" Type="http://schemas.openxmlformats.org/officeDocument/2006/relationships/image" Target="../media/image22.gif"/></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5"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a:cs typeface="Arial" charset="0"/>
            </a:endParaRPr>
          </a:p>
        </p:txBody>
      </p:sp>
      <p:sp>
        <p:nvSpPr>
          <p:cNvPr id="6"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cs typeface="Arial" charset="0"/>
            </a:endParaRPr>
          </a:p>
        </p:txBody>
      </p:sp>
      <p:sp>
        <p:nvSpPr>
          <p:cNvPr id="7"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en-GB">
              <a:cs typeface="Arial" charset="0"/>
            </a:endParaRPr>
          </a:p>
        </p:txBody>
      </p:sp>
      <p:sp>
        <p:nvSpPr>
          <p:cNvPr id="8"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de-DE">
              <a:cs typeface="Arial" charset="0"/>
            </a:endParaRPr>
          </a:p>
        </p:txBody>
      </p:sp>
      <p:sp>
        <p:nvSpPr>
          <p:cNvPr id="9"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de-DE">
              <a:cs typeface="Arial" charset="0"/>
            </a:endParaRPr>
          </a:p>
        </p:txBody>
      </p:sp>
      <p:pic>
        <p:nvPicPr>
          <p:cNvPr id="11" name="4 Imagen" descr="aguila.jpg"/>
          <p:cNvPicPr>
            <a:picLocks noChangeAspect="1"/>
          </p:cNvPicPr>
          <p:nvPr/>
        </p:nvPicPr>
        <p:blipFill>
          <a:blip r:embed="rId4" cstate="print"/>
          <a:srcRect/>
          <a:stretch>
            <a:fillRect/>
          </a:stretch>
        </p:blipFill>
        <p:spPr bwMode="auto">
          <a:xfrm>
            <a:off x="755576" y="836712"/>
            <a:ext cx="7643866" cy="5161396"/>
          </a:xfrm>
          <a:prstGeom prst="rect">
            <a:avLst/>
          </a:prstGeom>
          <a:noFill/>
          <a:ln w="9525">
            <a:noFill/>
            <a:miter lim="800000"/>
            <a:headEnd/>
            <a:tailEnd/>
          </a:ln>
        </p:spPr>
      </p:pic>
      <p:pic>
        <p:nvPicPr>
          <p:cNvPr id="12" name="Picture 11" descr="180510tszwbo89re.gif"/>
          <p:cNvPicPr>
            <a:picLocks noChangeAspect="1"/>
          </p:cNvPicPr>
          <p:nvPr/>
        </p:nvPicPr>
        <p:blipFill>
          <a:blip r:embed="rId5" cstate="print"/>
          <a:stretch>
            <a:fillRect/>
          </a:stretch>
        </p:blipFill>
        <p:spPr>
          <a:xfrm>
            <a:off x="827584" y="908720"/>
            <a:ext cx="2190777" cy="1643083"/>
          </a:xfrm>
          <a:prstGeom prst="rect">
            <a:avLst/>
          </a:prstGeom>
        </p:spPr>
      </p:pic>
      <p:sp>
        <p:nvSpPr>
          <p:cNvPr id="13" name="WordArt 5"/>
          <p:cNvSpPr>
            <a:spLocks noChangeArrowheads="1" noChangeShapeType="1" noTextEdit="1"/>
          </p:cNvSpPr>
          <p:nvPr/>
        </p:nvSpPr>
        <p:spPr bwMode="auto">
          <a:xfrm>
            <a:off x="3357554" y="1133294"/>
            <a:ext cx="4833934" cy="1071570"/>
          </a:xfrm>
          <a:prstGeom prst="rect">
            <a:avLst/>
          </a:prstGeom>
        </p:spPr>
        <p:txBody>
          <a:bodyPr wrap="none" fromWordArt="1">
            <a:prstTxWarp prst="textCanUp">
              <a:avLst>
                <a:gd name="adj" fmla="val 85713"/>
              </a:avLst>
            </a:prstTxWarp>
          </a:bodyPr>
          <a:lstStyle/>
          <a:p>
            <a:pPr algn="ctr"/>
            <a:r>
              <a:rPr lang="en-US" sz="3600" kern="10" dirty="0" smtClean="0">
                <a:ln w="9525">
                  <a:noFill/>
                  <a:round/>
                  <a:headEnd/>
                  <a:tailEnd/>
                </a:ln>
                <a:gradFill rotWithShape="0">
                  <a:gsLst>
                    <a:gs pos="0">
                      <a:srgbClr val="3399FF"/>
                    </a:gs>
                    <a:gs pos="100000">
                      <a:srgbClr val="FF0000"/>
                    </a:gs>
                  </a:gsLst>
                  <a:lin ang="5400000" scaled="1"/>
                </a:gradFill>
                <a:effectLst>
                  <a:outerShdw dist="53882" dir="2700000" algn="ctr" rotWithShape="0">
                    <a:srgbClr val="C0C0C0"/>
                  </a:outerShdw>
                </a:effectLst>
                <a:latin typeface="Times New Roman"/>
                <a:cs typeface="Times New Roman"/>
              </a:rPr>
              <a:t>PANY</a:t>
            </a:r>
            <a:endParaRPr lang="ro-RO" sz="3600" kern="10" dirty="0">
              <a:ln w="9525">
                <a:noFill/>
                <a:round/>
                <a:headEnd/>
                <a:tailEnd/>
              </a:ln>
              <a:gradFill rotWithShape="0">
                <a:gsLst>
                  <a:gs pos="0">
                    <a:srgbClr val="3399FF"/>
                  </a:gs>
                  <a:gs pos="100000">
                    <a:srgbClr val="FF0000"/>
                  </a:gs>
                </a:gsLst>
                <a:lin ang="5400000" scaled="1"/>
              </a:gradFill>
              <a:effectLst>
                <a:outerShdw dist="53882" dir="2700000" algn="ctr" rotWithShape="0">
                  <a:srgbClr val="C0C0C0"/>
                </a:outerShdw>
              </a:effectLst>
              <a:latin typeface="Times New Roman"/>
              <a:cs typeface="Times New Roman"/>
            </a:endParaRPr>
          </a:p>
        </p:txBody>
      </p:sp>
      <p:pic>
        <p:nvPicPr>
          <p:cNvPr id="14" name="Picture 13" descr="E:\CLIPURI PPS\romania\91999j7z3k61uin.gif"/>
          <p:cNvPicPr>
            <a:picLocks noChangeAspect="1" noChangeArrowheads="1"/>
          </p:cNvPicPr>
          <p:nvPr/>
        </p:nvPicPr>
        <p:blipFill>
          <a:blip r:embed="rId6" cstate="print"/>
          <a:srcRect/>
          <a:stretch>
            <a:fillRect/>
          </a:stretch>
        </p:blipFill>
        <p:spPr bwMode="auto">
          <a:xfrm>
            <a:off x="857224" y="4352378"/>
            <a:ext cx="1857388" cy="1719804"/>
          </a:xfrm>
          <a:prstGeom prst="rect">
            <a:avLst/>
          </a:prstGeom>
          <a:noFill/>
          <a:ln w="9525">
            <a:noFill/>
            <a:miter lim="800000"/>
            <a:headEnd/>
            <a:tailEnd/>
          </a:ln>
        </p:spPr>
      </p:pic>
      <p:sp>
        <p:nvSpPr>
          <p:cNvPr id="15" name="WordArt 14"/>
          <p:cNvSpPr>
            <a:spLocks noChangeArrowheads="1" noChangeShapeType="1" noTextEdit="1"/>
          </p:cNvSpPr>
          <p:nvPr/>
        </p:nvSpPr>
        <p:spPr bwMode="auto">
          <a:xfrm>
            <a:off x="5357818" y="5000636"/>
            <a:ext cx="2500330" cy="785815"/>
          </a:xfrm>
          <a:prstGeom prst="rect">
            <a:avLst/>
          </a:prstGeom>
        </p:spPr>
        <p:txBody>
          <a:bodyPr wrap="none" fromWordArt="1">
            <a:prstTxWarp prst="textPlain">
              <a:avLst>
                <a:gd name="adj" fmla="val 50000"/>
              </a:avLst>
            </a:prstTxWarp>
          </a:bodyPr>
          <a:lstStyle/>
          <a:p>
            <a:pPr algn="ctr"/>
            <a:r>
              <a:rPr lang="ro-RO"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By Panait Ioan</a:t>
            </a:r>
            <a:endParaRPr lang="ro-RO"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pic>
        <p:nvPicPr>
          <p:cNvPr id="16" name="Picture 14" descr="F0840012"/>
          <p:cNvPicPr>
            <a:picLocks noChangeArrowheads="1"/>
          </p:cNvPicPr>
          <p:nvPr/>
        </p:nvPicPr>
        <p:blipFill>
          <a:blip r:embed="rId3" cstate="print"/>
          <a:srcRect t="11234" b="11548"/>
          <a:stretch>
            <a:fillRect/>
          </a:stretch>
        </p:blipFill>
        <p:spPr bwMode="auto">
          <a:xfrm>
            <a:off x="0" y="795809"/>
            <a:ext cx="9144000" cy="5297487"/>
          </a:xfrm>
          <a:prstGeom prst="rect">
            <a:avLst/>
          </a:prstGeom>
          <a:noFill/>
          <a:ln w="9525">
            <a:noFill/>
            <a:miter lim="800000"/>
            <a:headEnd/>
            <a:tailEnd/>
          </a:ln>
        </p:spPr>
      </p:pic>
    </p:spTree>
  </p:cSld>
  <p:clrMapOvr>
    <a:masterClrMapping/>
  </p:clrMapOvr>
  <p:transition advTm="8312">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37" fill="hold" nodeType="afterEffect">
                                  <p:stCondLst>
                                    <p:cond delay="0"/>
                                  </p:stCondLst>
                                  <p:childTnLst>
                                    <p:animEffect transition="out" filter="barn(outVertical)">
                                      <p:cBhvr>
                                        <p:cTn id="6" dur="3000"/>
                                        <p:tgtEl>
                                          <p:spTgt spid="16"/>
                                        </p:tgtEl>
                                      </p:cBhvr>
                                    </p:animEffect>
                                    <p:set>
                                      <p:cBhvr>
                                        <p:cTn id="7" dur="1" fill="hold">
                                          <p:stCondLst>
                                            <p:cond delay="29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3000"/>
                            </p:stCondLst>
                            <p:childTnLst>
                              <p:par>
                                <p:cTn id="12" presetID="3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800" decel="100000"/>
                                        <p:tgtEl>
                                          <p:spTgt spid="13"/>
                                        </p:tgtEl>
                                      </p:cBhvr>
                                    </p:animEffect>
                                    <p:anim calcmode="lin" valueType="num">
                                      <p:cBhvr>
                                        <p:cTn id="15" dur="800" decel="100000" fill="hold"/>
                                        <p:tgtEl>
                                          <p:spTgt spid="13"/>
                                        </p:tgtEl>
                                        <p:attrNameLst>
                                          <p:attrName>style.rotation</p:attrName>
                                        </p:attrNameLst>
                                      </p:cBhvr>
                                      <p:tavLst>
                                        <p:tav tm="0">
                                          <p:val>
                                            <p:fltVal val="-90"/>
                                          </p:val>
                                        </p:tav>
                                        <p:tav tm="100000">
                                          <p:val>
                                            <p:fltVal val="0"/>
                                          </p:val>
                                        </p:tav>
                                      </p:tavLst>
                                    </p:anim>
                                    <p:anim calcmode="lin" valueType="num">
                                      <p:cBhvr>
                                        <p:cTn id="16" dur="800" decel="100000" fill="hold"/>
                                        <p:tgtEl>
                                          <p:spTgt spid="13"/>
                                        </p:tgtEl>
                                        <p:attrNameLst>
                                          <p:attrName>ppt_x</p:attrName>
                                        </p:attrNameLst>
                                      </p:cBhvr>
                                      <p:tavLst>
                                        <p:tav tm="0">
                                          <p:val>
                                            <p:strVal val="#ppt_x+0.4"/>
                                          </p:val>
                                        </p:tav>
                                        <p:tav tm="100000">
                                          <p:val>
                                            <p:strVal val="#ppt_x-0.05"/>
                                          </p:val>
                                        </p:tav>
                                      </p:tavLst>
                                    </p:anim>
                                    <p:anim calcmode="lin" valueType="num">
                                      <p:cBhvr>
                                        <p:cTn id="17" dur="800" decel="100000" fill="hold"/>
                                        <p:tgtEl>
                                          <p:spTgt spid="1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0" fill="hold">
                            <p:stCondLst>
                              <p:cond delay="4000"/>
                            </p:stCondLst>
                            <p:childTnLst>
                              <p:par>
                                <p:cTn id="21" presetID="26"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96103" y="126014"/>
            <a:ext cx="6551795"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4400" i="0" u="none" strike="noStrike" cap="none" normalizeH="0" baseline="0" smtClean="0">
                <a:ln>
                  <a:noFill/>
                </a:ln>
                <a:solidFill>
                  <a:srgbClr val="FFFF00"/>
                </a:solidFill>
                <a:effectLst/>
                <a:latin typeface="Algerian" pitchFamily="82" charset="0"/>
                <a:cs typeface="Times New Roman" pitchFamily="18" charset="0"/>
              </a:rPr>
              <a:t>Stejarul Oak, Anglia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o-RO" sz="4400" i="0" u="none" strike="noStrike" cap="none" normalizeH="0" baseline="0" smtClean="0">
              <a:ln>
                <a:noFill/>
              </a:ln>
              <a:solidFill>
                <a:srgbClr val="FFFF00"/>
              </a:solidFill>
              <a:effectLst/>
              <a:latin typeface="Algerian" pitchFamily="82" charset="0"/>
            </a:endParaRPr>
          </a:p>
        </p:txBody>
      </p:sp>
      <p:sp>
        <p:nvSpPr>
          <p:cNvPr id="22530" name="Rectangle 2"/>
          <p:cNvSpPr>
            <a:spLocks noChangeArrowheads="1"/>
          </p:cNvSpPr>
          <p:nvPr/>
        </p:nvSpPr>
        <p:spPr bwMode="auto">
          <a:xfrm>
            <a:off x="179512" y="1113711"/>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Stejarul Major este un importanta copac, aflat in mijlocul padurii Sherwood din Nottinghamshire, Anglia. Conform unei legende locale, stejarul a servit ca adapost pentru Robin Hood si banda sa de nelegiuti. Se crede ca stejarul are peste 1000 de ani, iar in 1790, Major Hayman Rooke l-a inclus in populara sa carte despre stejarii din Sherwood. De aici vine si numele de Stejarul Major.</a:t>
            </a:r>
            <a:endParaRPr kumimoji="0" lang="ro-RO" sz="3600" b="0"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2773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1329919923_1b13fefe98a6964"/>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a:ln w="9525">
            <a:noFill/>
            <a:miter lim="800000"/>
            <a:headEnd/>
            <a:tailEnd/>
          </a:ln>
        </p:spPr>
      </p:pic>
      <p:pic>
        <p:nvPicPr>
          <p:cNvPr id="5" name="Picture 1" descr="1329919923_1b13fefe98a6964"/>
          <p:cNvPicPr>
            <a:picLocks noChangeAspect="1" noChangeArrowheads="1"/>
          </p:cNvPicPr>
          <p:nvPr/>
        </p:nvPicPr>
        <p:blipFill>
          <a:blip r:embed="rId2" cstate="print"/>
          <a:srcRect/>
          <a:stretch>
            <a:fillRect/>
          </a:stretch>
        </p:blipFill>
        <p:spPr bwMode="auto">
          <a:xfrm>
            <a:off x="-36512" y="-27384"/>
            <a:ext cx="9144000" cy="6858000"/>
          </a:xfrm>
          <a:prstGeom prst="rect">
            <a:avLst/>
          </a:prstGeom>
          <a:noFill/>
          <a:ln w="9525">
            <a:noFill/>
            <a:miter lim="800000"/>
            <a:headEnd/>
            <a:tailEnd/>
          </a:ln>
        </p:spPr>
      </p:pic>
    </p:spTree>
  </p:cSld>
  <p:clrMapOvr>
    <a:masterClrMapping/>
  </p:clrMapOvr>
  <p:transition advTm="15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23528" y="548680"/>
            <a:ext cx="829105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600" b="1" i="0" u="none" strike="noStrike" cap="none" normalizeH="0" baseline="0" dirty="0" smtClean="0">
                <a:ln>
                  <a:noFill/>
                </a:ln>
                <a:solidFill>
                  <a:srgbClr val="FFFF00"/>
                </a:solidFill>
                <a:effectLst/>
                <a:latin typeface="Algerian" pitchFamily="82" charset="0"/>
                <a:cs typeface="Times New Roman" pitchFamily="18" charset="0"/>
              </a:rPr>
              <a:t>Copacul Lone Cypress, California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o-RO" sz="3600" b="0" i="0" u="none" strike="noStrike" cap="none" normalizeH="0" baseline="0" dirty="0" smtClean="0">
              <a:ln>
                <a:noFill/>
              </a:ln>
              <a:solidFill>
                <a:srgbClr val="FFFF00"/>
              </a:solidFill>
              <a:effectLst/>
              <a:latin typeface="Algerian" pitchFamily="82" charset="0"/>
            </a:endParaRPr>
          </a:p>
        </p:txBody>
      </p:sp>
      <p:sp>
        <p:nvSpPr>
          <p:cNvPr id="5" name="Rectangle 4"/>
          <p:cNvSpPr/>
          <p:nvPr/>
        </p:nvSpPr>
        <p:spPr>
          <a:xfrm>
            <a:off x="323528" y="1556792"/>
            <a:ext cx="8568952" cy="4401205"/>
          </a:xfrm>
          <a:prstGeom prst="rect">
            <a:avLst/>
          </a:prstGeom>
        </p:spPr>
        <p:txBody>
          <a:bodyPr wrap="square">
            <a:spAutoFit/>
          </a:bodyPr>
          <a:lstStyle/>
          <a:p>
            <a:r>
              <a:rPr lang="ro-RO" sz="4000" dirty="0" smtClean="0">
                <a:solidFill>
                  <a:srgbClr val="FFFF00"/>
                </a:solidFill>
                <a:latin typeface="Harrington" pitchFamily="82" charset="0"/>
              </a:rPr>
              <a:t>Copacul Lone Cypress este cea mai faimoasa atractie de pe 17 Mile Drive, un drum superb ce serpuieste pe malurile Oceanului Pacific si a plajei Pebble. Chiparosul este o specie specifica Coastei Centrale a Californiei.</a:t>
            </a:r>
            <a:endParaRPr lang="ro-RO" sz="4000" dirty="0">
              <a:solidFill>
                <a:srgbClr val="FFFF00"/>
              </a:solidFill>
              <a:latin typeface="Harrington" pitchFamily="82" charset="0"/>
            </a:endParaRPr>
          </a:p>
        </p:txBody>
      </p:sp>
    </p:spTree>
  </p:cSld>
  <p:clrMapOvr>
    <a:masterClrMapping/>
  </p:clrMapOvr>
  <p:transition advTm="21078">
    <p:sndAc>
      <p:stSnd>
        <p:snd r:embed="rId2" name="J Last - Amazing Grac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49" name="Picture 1" descr="1329919926_d64ea0b49536032"/>
          <p:cNvPicPr>
            <a:picLocks noChangeAspect="1" noChangeArrowheads="1"/>
          </p:cNvPicPr>
          <p:nvPr/>
        </p:nvPicPr>
        <p:blipFill>
          <a:blip r:embed="rId2" cstate="print">
            <a:grayscl/>
          </a:blip>
          <a:srcRect/>
          <a:stretch>
            <a:fillRect/>
          </a:stretch>
        </p:blipFill>
        <p:spPr bwMode="auto">
          <a:xfrm>
            <a:off x="0" y="216024"/>
            <a:ext cx="9117296" cy="6453336"/>
          </a:xfrm>
          <a:prstGeom prst="rect">
            <a:avLst/>
          </a:prstGeom>
          <a:noFill/>
          <a:ln w="9525">
            <a:noFill/>
            <a:miter lim="800000"/>
            <a:headEnd/>
            <a:tailEnd/>
          </a:ln>
        </p:spPr>
      </p:pic>
      <p:pic>
        <p:nvPicPr>
          <p:cNvPr id="5" name="Picture 1" descr="1329919926_d64ea0b49536032"/>
          <p:cNvPicPr>
            <a:picLocks noChangeAspect="1" noChangeArrowheads="1"/>
          </p:cNvPicPr>
          <p:nvPr/>
        </p:nvPicPr>
        <p:blipFill>
          <a:blip r:embed="rId2" cstate="print"/>
          <a:srcRect/>
          <a:stretch>
            <a:fillRect/>
          </a:stretch>
        </p:blipFill>
        <p:spPr bwMode="auto">
          <a:xfrm>
            <a:off x="-36512" y="188640"/>
            <a:ext cx="9117296" cy="6453336"/>
          </a:xfrm>
          <a:prstGeom prst="rect">
            <a:avLst/>
          </a:prstGeom>
          <a:noFill/>
          <a:ln w="9525">
            <a:noFill/>
            <a:miter lim="800000"/>
            <a:headEnd/>
            <a:tailEnd/>
          </a:ln>
        </p:spPr>
      </p:pic>
    </p:spTree>
  </p:cSld>
  <p:clrMapOvr>
    <a:masterClrMapping/>
  </p:clrMapOvr>
  <p:transition advTm="109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3568" y="404664"/>
            <a:ext cx="7026283"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4400" i="0" u="none" strike="noStrike" cap="none" normalizeH="0" baseline="0" dirty="0" smtClean="0">
                <a:ln>
                  <a:noFill/>
                </a:ln>
                <a:solidFill>
                  <a:srgbClr val="FFFF00"/>
                </a:solidFill>
                <a:effectLst/>
                <a:latin typeface="Algerian" pitchFamily="82" charset="0"/>
                <a:cs typeface="Times New Roman" pitchFamily="18" charset="0"/>
              </a:rPr>
              <a:t>Copacul Vietii, Bahrain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1"/>
          <p:cNvSpPr>
            <a:spLocks noChangeArrowheads="1"/>
          </p:cNvSpPr>
          <p:nvPr/>
        </p:nvSpPr>
        <p:spPr bwMode="auto">
          <a:xfrm>
            <a:off x="251520" y="1124744"/>
            <a:ext cx="85689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Copacul Vietii creste in desertul arid din Bahrain. Se crede ca arborele are 500 ani si este posibil ca in subteran sa existe surse de apa care sa il mentina viu. Totusi, Copacul Vietii este cel mai bun exemplu de miracol al naturii, fiind singurul organism verde, viu intr-un desert vast. Localnicii cred ca arborele se afla in loca</a:t>
            </a:r>
            <a:r>
              <a:rPr kumimoji="0" lang="en-US" sz="3600" b="0" i="0" u="none" strike="noStrike" cap="none" normalizeH="0" baseline="0" dirty="0" smtClean="0">
                <a:ln>
                  <a:noFill/>
                </a:ln>
                <a:solidFill>
                  <a:srgbClr val="FFFF00"/>
                </a:solidFill>
                <a:effectLst/>
                <a:latin typeface="Harrington" pitchFamily="82" charset="0"/>
                <a:ea typeface="Times New Roman" pitchFamily="18" charset="0"/>
              </a:rPr>
              <a:t>t</a:t>
            </a: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ia Gradinii Eden.</a:t>
            </a:r>
            <a:endParaRPr kumimoji="0" lang="ro-RO" sz="3600" b="0"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2084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1329919928_a0653531753bb14"/>
          <p:cNvPicPr>
            <a:picLocks noChangeAspect="1" noChangeArrowheads="1"/>
          </p:cNvPicPr>
          <p:nvPr/>
        </p:nvPicPr>
        <p:blipFill>
          <a:blip r:embed="rId2" cstate="print">
            <a:grayscl/>
          </a:blip>
          <a:srcRect/>
          <a:stretch>
            <a:fillRect/>
          </a:stretch>
        </p:blipFill>
        <p:spPr bwMode="auto">
          <a:xfrm>
            <a:off x="-36512" y="288032"/>
            <a:ext cx="9175787" cy="6093296"/>
          </a:xfrm>
          <a:prstGeom prst="rect">
            <a:avLst/>
          </a:prstGeom>
          <a:noFill/>
          <a:ln w="9525">
            <a:noFill/>
            <a:miter lim="800000"/>
            <a:headEnd/>
            <a:tailEnd/>
          </a:ln>
        </p:spPr>
      </p:pic>
      <p:pic>
        <p:nvPicPr>
          <p:cNvPr id="6" name="Picture 2" descr="1329919928_a0653531753bb14"/>
          <p:cNvPicPr>
            <a:picLocks noChangeAspect="1" noChangeArrowheads="1"/>
          </p:cNvPicPr>
          <p:nvPr/>
        </p:nvPicPr>
        <p:blipFill>
          <a:blip r:embed="rId2" cstate="print"/>
          <a:srcRect/>
          <a:stretch>
            <a:fillRect/>
          </a:stretch>
        </p:blipFill>
        <p:spPr bwMode="auto">
          <a:xfrm>
            <a:off x="-36512" y="260648"/>
            <a:ext cx="9175787" cy="6093296"/>
          </a:xfrm>
          <a:prstGeom prst="rect">
            <a:avLst/>
          </a:prstGeom>
          <a:noFill/>
          <a:ln w="9525">
            <a:noFill/>
            <a:miter lim="800000"/>
            <a:headEnd/>
            <a:tailEnd/>
          </a:ln>
        </p:spPr>
      </p:pic>
      <p:pic>
        <p:nvPicPr>
          <p:cNvPr id="7" name="Picture 2" descr="D:\PPTX\ANIMATIE DIVERSA, (PENTRU PPT)\images with white background\0_sun.png"/>
          <p:cNvPicPr>
            <a:picLocks noChangeAspect="1" noChangeArrowheads="1"/>
          </p:cNvPicPr>
          <p:nvPr/>
        </p:nvPicPr>
        <p:blipFill>
          <a:blip r:embed="rId3" cstate="print"/>
          <a:srcRect/>
          <a:stretch>
            <a:fillRect/>
          </a:stretch>
        </p:blipFill>
        <p:spPr bwMode="auto">
          <a:xfrm>
            <a:off x="5543600" y="1484784"/>
            <a:ext cx="3600400" cy="3600400"/>
          </a:xfrm>
          <a:prstGeom prst="rect">
            <a:avLst/>
          </a:prstGeom>
          <a:noFill/>
        </p:spPr>
      </p:pic>
    </p:spTree>
  </p:cSld>
  <p:clrMapOvr>
    <a:masterClrMapping/>
  </p:clrMapOvr>
  <p:transition advTm="17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39552" y="548680"/>
            <a:ext cx="7657866"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4000" i="0" u="none" strike="noStrike" cap="none" normalizeH="0" baseline="0" dirty="0" smtClean="0">
                <a:ln>
                  <a:noFill/>
                </a:ln>
                <a:solidFill>
                  <a:srgbClr val="FFFF00"/>
                </a:solidFill>
                <a:effectLst/>
                <a:latin typeface="Algerian" pitchFamily="82" charset="0"/>
                <a:cs typeface="Times New Roman" pitchFamily="18" charset="0"/>
              </a:rPr>
              <a:t>Copacii Dragonului Socotra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251520" y="1225689"/>
            <a:ext cx="8640960" cy="4524315"/>
          </a:xfrm>
          <a:prstGeom prst="rect">
            <a:avLst/>
          </a:prstGeom>
        </p:spPr>
        <p:txBody>
          <a:bodyPr wrap="square">
            <a:spAutoFit/>
          </a:bodyPr>
          <a:lstStyle/>
          <a:p>
            <a:r>
              <a:rPr lang="ro-RO" sz="3600" dirty="0" smtClean="0">
                <a:solidFill>
                  <a:srgbClr val="FFFF00"/>
                </a:solidFill>
                <a:latin typeface="Harrington" pitchFamily="82" charset="0"/>
              </a:rPr>
              <a:t>Insula Socotra este renumita pentru plantele atipice, care impresioneaza prin formele ciudate. Vedetele insuleti sunt copacii Dragonului, renumiti pentru formele distinctive, asemenatori cu o umbrela. Numele copacilor vine de la rasina rosie, cunoscuta sub numele de sangele dragonului.</a:t>
            </a:r>
            <a:endParaRPr lang="ro-RO" sz="3600" dirty="0">
              <a:solidFill>
                <a:srgbClr val="FFFF00"/>
              </a:solidFill>
              <a:latin typeface="Harrington" pitchFamily="82" charset="0"/>
            </a:endParaRPr>
          </a:p>
        </p:txBody>
      </p:sp>
    </p:spTree>
  </p:cSld>
  <p:clrMapOvr>
    <a:masterClrMapping/>
  </p:clrMapOvr>
  <p:transition advTm="1931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1329919930_a0c14d9714c2529"/>
          <p:cNvPicPr>
            <a:picLocks noChangeAspect="1" noChangeArrowheads="1"/>
          </p:cNvPicPr>
          <p:nvPr/>
        </p:nvPicPr>
        <p:blipFill>
          <a:blip r:embed="rId2" cstate="print">
            <a:grayscl/>
          </a:blip>
          <a:srcRect l="17560"/>
          <a:stretch>
            <a:fillRect/>
          </a:stretch>
        </p:blipFill>
        <p:spPr bwMode="auto">
          <a:xfrm>
            <a:off x="0" y="0"/>
            <a:ext cx="9144000" cy="6858000"/>
          </a:xfrm>
          <a:prstGeom prst="rect">
            <a:avLst/>
          </a:prstGeom>
          <a:noFill/>
          <a:ln w="9525">
            <a:noFill/>
            <a:miter lim="800000"/>
            <a:headEnd/>
            <a:tailEnd/>
          </a:ln>
        </p:spPr>
      </p:pic>
      <p:pic>
        <p:nvPicPr>
          <p:cNvPr id="5" name="Picture 1" descr="1329919930_a0c14d9714c2529"/>
          <p:cNvPicPr>
            <a:picLocks noChangeAspect="1" noChangeArrowheads="1"/>
          </p:cNvPicPr>
          <p:nvPr/>
        </p:nvPicPr>
        <p:blipFill>
          <a:blip r:embed="rId2" cstate="print"/>
          <a:srcRect l="17560"/>
          <a:stretch>
            <a:fillRect/>
          </a:stretch>
        </p:blipFill>
        <p:spPr bwMode="auto">
          <a:xfrm>
            <a:off x="-36512" y="-27384"/>
            <a:ext cx="9144000" cy="6858000"/>
          </a:xfrm>
          <a:prstGeom prst="rect">
            <a:avLst/>
          </a:prstGeom>
          <a:noFill/>
          <a:ln w="9525">
            <a:noFill/>
            <a:miter lim="800000"/>
            <a:headEnd/>
            <a:tailEnd/>
          </a:ln>
        </p:spPr>
      </p:pic>
    </p:spTree>
  </p:cSld>
  <p:clrMapOvr>
    <a:masterClrMapping/>
  </p:clrMapOvr>
  <p:transition advTm="12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67544" y="260648"/>
            <a:ext cx="8092280"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4000" i="0" u="none" strike="noStrike" cap="none" normalizeH="0" baseline="0" dirty="0" smtClean="0">
                <a:ln>
                  <a:noFill/>
                </a:ln>
                <a:solidFill>
                  <a:srgbClr val="FFFF00"/>
                </a:solidFill>
                <a:effectLst/>
                <a:latin typeface="Algerian" pitchFamily="82" charset="0"/>
                <a:cs typeface="Times New Roman" pitchFamily="18" charset="0"/>
              </a:rPr>
              <a:t>General Sherman, California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4000" i="0" u="none" strike="noStrike" cap="none" normalizeH="0" baseline="0" dirty="0" smtClean="0">
              <a:ln>
                <a:noFill/>
              </a:ln>
              <a:solidFill>
                <a:srgbClr val="FFFF00"/>
              </a:solidFill>
              <a:effectLst/>
              <a:latin typeface="Algerian" pitchFamily="82" charset="0"/>
            </a:endParaRPr>
          </a:p>
        </p:txBody>
      </p:sp>
      <p:sp>
        <p:nvSpPr>
          <p:cNvPr id="36866" name="Rectangle 2"/>
          <p:cNvSpPr>
            <a:spLocks noChangeArrowheads="1"/>
          </p:cNvSpPr>
          <p:nvPr/>
        </p:nvSpPr>
        <p:spPr bwMode="auto">
          <a:xfrm>
            <a:off x="179512" y="1196752"/>
            <a:ext cx="87484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General Sherman este un imens sequoia localizat in Padurea Gigantica din Parcul National Sequoia din California. Padurea este renumita pentru copacii sai impunatori, aici aflandu-se 5 din 10 cei mai mari arbori din lume. General Sherman are 11.1 m la baza si se crede ca are 2.300 – 2.700 ani.</a:t>
            </a:r>
            <a:endParaRPr kumimoji="0" lang="ro-RO" sz="3600" b="0"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1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1329919933_b6344a668af8024"/>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a:ln w="9525">
            <a:noFill/>
            <a:miter lim="800000"/>
            <a:headEnd/>
            <a:tailEnd/>
          </a:ln>
        </p:spPr>
      </p:pic>
      <p:pic>
        <p:nvPicPr>
          <p:cNvPr id="5" name="Picture 1" descr="1329919933_b6344a668af8024"/>
          <p:cNvPicPr>
            <a:picLocks noChangeAspect="1" noChangeArrowheads="1"/>
          </p:cNvPicPr>
          <p:nvPr/>
        </p:nvPicPr>
        <p:blipFill>
          <a:blip r:embed="rId2" cstate="print"/>
          <a:srcRect/>
          <a:stretch>
            <a:fillRect/>
          </a:stretch>
        </p:blipFill>
        <p:spPr bwMode="auto">
          <a:xfrm>
            <a:off x="-36512" y="-27384"/>
            <a:ext cx="9144000" cy="6858000"/>
          </a:xfrm>
          <a:prstGeom prst="rect">
            <a:avLst/>
          </a:prstGeom>
          <a:noFill/>
          <a:ln w="9525">
            <a:noFill/>
            <a:miter lim="800000"/>
            <a:headEnd/>
            <a:tailEnd/>
          </a:ln>
        </p:spPr>
      </p:pic>
    </p:spTree>
  </p:cSld>
  <p:clrMapOvr>
    <a:masterClrMapping/>
  </p:clrMapOvr>
  <p:transition advTm="15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cs typeface="Arial" charset="0"/>
            </a:endParaRPr>
          </a:p>
        </p:txBody>
      </p:sp>
      <p:sp>
        <p:nvSpPr>
          <p:cNvPr id="5"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noFill/>
            <a:miter lim="800000"/>
            <a:headEnd/>
            <a:tailEnd/>
          </a:ln>
        </p:spPr>
        <p:txBody>
          <a:bodyPr wrap="none" anchor="ctr"/>
          <a:lstStyle/>
          <a:p>
            <a:endParaRPr lang="de-DE">
              <a:cs typeface="Arial" charset="0"/>
            </a:endParaRPr>
          </a:p>
        </p:txBody>
      </p:sp>
      <p:sp>
        <p:nvSpPr>
          <p:cNvPr id="6"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a:cs typeface="Arial" charset="0"/>
            </a:endParaRPr>
          </a:p>
        </p:txBody>
      </p:sp>
      <p:sp>
        <p:nvSpPr>
          <p:cNvPr id="7" name="Rectangle 27"/>
          <p:cNvSpPr>
            <a:spLocks noChangeArrowheads="1"/>
          </p:cNvSpPr>
          <p:nvPr/>
        </p:nvSpPr>
        <p:spPr bwMode="auto">
          <a:xfrm flipH="1" flipV="1">
            <a:off x="2000250" y="5113338"/>
            <a:ext cx="5429250"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r>
              <a:rPr lang="ro-RO" sz="2800" b="1" i="1" noProof="1">
                <a:solidFill>
                  <a:srgbClr val="FFFF00"/>
                </a:solidFill>
                <a:cs typeface="Arial" charset="0"/>
              </a:rPr>
              <a:t>  </a:t>
            </a:r>
          </a:p>
        </p:txBody>
      </p:sp>
      <p:sp>
        <p:nvSpPr>
          <p:cNvPr id="8"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ro-RO" noProof="1">
              <a:cs typeface="Arial" charset="0"/>
            </a:endParaRPr>
          </a:p>
        </p:txBody>
      </p:sp>
      <p:sp>
        <p:nvSpPr>
          <p:cNvPr id="9" name="Rectangle 15"/>
          <p:cNvSpPr>
            <a:spLocks noChangeArrowheads="1"/>
          </p:cNvSpPr>
          <p:nvPr/>
        </p:nvSpPr>
        <p:spPr bwMode="auto">
          <a:xfrm>
            <a:off x="785786" y="857232"/>
            <a:ext cx="7566025" cy="4300538"/>
          </a:xfrm>
          <a:prstGeom prst="rect">
            <a:avLst/>
          </a:prstGeom>
          <a:gradFill rotWithShape="1">
            <a:gsLst>
              <a:gs pos="0">
                <a:srgbClr val="E2E2E2">
                  <a:alpha val="50000"/>
                </a:srgbClr>
              </a:gs>
              <a:gs pos="100000">
                <a:srgbClr val="BBBBBB"/>
              </a:gs>
            </a:gsLst>
            <a:lin ang="5400000" scaled="1"/>
          </a:gradFill>
          <a:ln w="9525">
            <a:noFill/>
            <a:miter lim="800000"/>
            <a:headEnd/>
            <a:tailEnd/>
          </a:ln>
        </p:spPr>
        <p:txBody>
          <a:bodyPr wrap="none" anchor="ctr"/>
          <a:lstStyle/>
          <a:p>
            <a:endParaRPr lang="de-DE">
              <a:cs typeface="Arial" charset="0"/>
            </a:endParaRPr>
          </a:p>
        </p:txBody>
      </p:sp>
      <p:sp>
        <p:nvSpPr>
          <p:cNvPr id="10" name="Rectangle 15"/>
          <p:cNvSpPr>
            <a:spLocks noChangeArrowheads="1"/>
          </p:cNvSpPr>
          <p:nvPr/>
        </p:nvSpPr>
        <p:spPr bwMode="auto">
          <a:xfrm>
            <a:off x="930275" y="965200"/>
            <a:ext cx="7566025" cy="4300538"/>
          </a:xfrm>
          <a:prstGeom prst="rect">
            <a:avLst/>
          </a:prstGeom>
          <a:gradFill rotWithShape="1">
            <a:gsLst>
              <a:gs pos="0">
                <a:srgbClr val="333333"/>
              </a:gs>
              <a:gs pos="100000">
                <a:srgbClr val="181818"/>
              </a:gs>
            </a:gsLst>
            <a:lin ang="5400000" scaled="1"/>
          </a:gradFill>
          <a:ln w="9525">
            <a:noFill/>
            <a:miter lim="800000"/>
            <a:headEnd/>
            <a:tailEnd/>
          </a:ln>
        </p:spPr>
        <p:txBody>
          <a:bodyPr wrap="none" anchor="ctr"/>
          <a:lstStyle/>
          <a:p>
            <a:endParaRPr lang="de-DE">
              <a:cs typeface="Arial" charset="0"/>
            </a:endParaRPr>
          </a:p>
        </p:txBody>
      </p:sp>
      <p:pic>
        <p:nvPicPr>
          <p:cNvPr id="11" name="Picture 14" descr="F0840012"/>
          <p:cNvPicPr>
            <a:picLocks noChangeAspect="1" noChangeArrowheads="1"/>
          </p:cNvPicPr>
          <p:nvPr/>
        </p:nvPicPr>
        <p:blipFill>
          <a:blip r:embed="rId3" cstate="print"/>
          <a:srcRect t="11250" b="11526"/>
          <a:stretch>
            <a:fillRect/>
          </a:stretch>
        </p:blipFill>
        <p:spPr bwMode="auto">
          <a:xfrm>
            <a:off x="0" y="771525"/>
            <a:ext cx="9144000" cy="5295900"/>
          </a:xfrm>
          <a:prstGeom prst="rect">
            <a:avLst/>
          </a:prstGeom>
          <a:noFill/>
          <a:ln w="9525">
            <a:noFill/>
            <a:miter lim="800000"/>
            <a:headEnd/>
            <a:tailEnd/>
          </a:ln>
        </p:spPr>
      </p:pic>
      <p:sp>
        <p:nvSpPr>
          <p:cNvPr id="12" name="Oval 9"/>
          <p:cNvSpPr>
            <a:spLocks noChangeArrowheads="1"/>
          </p:cNvSpPr>
          <p:nvPr/>
        </p:nvSpPr>
        <p:spPr bwMode="auto">
          <a:xfrm>
            <a:off x="3316288" y="1674813"/>
            <a:ext cx="2470150" cy="2470150"/>
          </a:xfrm>
          <a:prstGeom prst="ellipse">
            <a:avLst/>
          </a:prstGeom>
          <a:noFill/>
          <a:ln w="9525">
            <a:solidFill>
              <a:schemeClr val="bg1"/>
            </a:solidFill>
            <a:round/>
            <a:headEnd/>
            <a:tailEnd/>
          </a:ln>
        </p:spPr>
        <p:txBody>
          <a:bodyPr wrap="none" anchor="ctr"/>
          <a:lstStyle/>
          <a:p>
            <a:endParaRPr lang="es-ES_tradnl"/>
          </a:p>
        </p:txBody>
      </p:sp>
      <p:sp>
        <p:nvSpPr>
          <p:cNvPr id="14" name="Oval 8"/>
          <p:cNvSpPr>
            <a:spLocks noChangeArrowheads="1"/>
          </p:cNvSpPr>
          <p:nvPr/>
        </p:nvSpPr>
        <p:spPr bwMode="auto">
          <a:xfrm>
            <a:off x="3171825" y="1530350"/>
            <a:ext cx="2759075" cy="2759075"/>
          </a:xfrm>
          <a:prstGeom prst="ellipse">
            <a:avLst/>
          </a:prstGeom>
          <a:noFill/>
          <a:ln w="9525">
            <a:solidFill>
              <a:schemeClr val="bg1"/>
            </a:solidFill>
            <a:round/>
            <a:headEnd/>
            <a:tailEnd/>
          </a:ln>
        </p:spPr>
        <p:txBody>
          <a:bodyPr wrap="none" anchor="ctr"/>
          <a:lstStyle/>
          <a:p>
            <a:endParaRPr lang="es-ES_tradnl"/>
          </a:p>
        </p:txBody>
      </p:sp>
      <p:sp>
        <p:nvSpPr>
          <p:cNvPr id="15" name="Line 11"/>
          <p:cNvSpPr>
            <a:spLocks noChangeShapeType="1"/>
          </p:cNvSpPr>
          <p:nvPr/>
        </p:nvSpPr>
        <p:spPr bwMode="auto">
          <a:xfrm rot="5400000">
            <a:off x="4640237" y="-996954"/>
            <a:ext cx="0" cy="7566025"/>
          </a:xfrm>
          <a:prstGeom prst="line">
            <a:avLst/>
          </a:prstGeom>
          <a:noFill/>
          <a:ln w="19050">
            <a:solidFill>
              <a:schemeClr val="tx1"/>
            </a:solidFill>
            <a:round/>
            <a:headEnd/>
            <a:tailEnd/>
          </a:ln>
        </p:spPr>
        <p:txBody>
          <a:bodyPr/>
          <a:lstStyle/>
          <a:p>
            <a:endParaRPr lang="ro-RO"/>
          </a:p>
        </p:txBody>
      </p:sp>
      <p:sp>
        <p:nvSpPr>
          <p:cNvPr id="16" name="Line 10"/>
          <p:cNvSpPr>
            <a:spLocks noChangeShapeType="1"/>
          </p:cNvSpPr>
          <p:nvPr/>
        </p:nvSpPr>
        <p:spPr bwMode="auto">
          <a:xfrm>
            <a:off x="4560888" y="812800"/>
            <a:ext cx="0" cy="4300538"/>
          </a:xfrm>
          <a:prstGeom prst="line">
            <a:avLst/>
          </a:prstGeom>
          <a:noFill/>
          <a:ln w="19050">
            <a:solidFill>
              <a:schemeClr val="tx1"/>
            </a:solidFill>
            <a:round/>
            <a:headEnd/>
            <a:tailEnd/>
          </a:ln>
        </p:spPr>
        <p:txBody>
          <a:bodyPr/>
          <a:lstStyle/>
          <a:p>
            <a:endParaRPr lang="ro-RO"/>
          </a:p>
        </p:txBody>
      </p:sp>
      <p:sp>
        <p:nvSpPr>
          <p:cNvPr id="17" name="Line 17"/>
          <p:cNvSpPr>
            <a:spLocks noChangeShapeType="1"/>
          </p:cNvSpPr>
          <p:nvPr/>
        </p:nvSpPr>
        <p:spPr bwMode="auto">
          <a:xfrm>
            <a:off x="6084888" y="812800"/>
            <a:ext cx="0" cy="4300538"/>
          </a:xfrm>
          <a:prstGeom prst="line">
            <a:avLst/>
          </a:prstGeom>
          <a:noFill/>
          <a:ln w="9525">
            <a:solidFill>
              <a:srgbClr val="9F9F9F"/>
            </a:solidFill>
            <a:round/>
            <a:headEnd/>
            <a:tailEnd/>
          </a:ln>
        </p:spPr>
        <p:txBody>
          <a:bodyPr/>
          <a:lstStyle/>
          <a:p>
            <a:endParaRPr lang="ro-RO"/>
          </a:p>
        </p:txBody>
      </p:sp>
      <p:sp>
        <p:nvSpPr>
          <p:cNvPr id="18" name="Line 15"/>
          <p:cNvSpPr>
            <a:spLocks noChangeShapeType="1"/>
          </p:cNvSpPr>
          <p:nvPr/>
        </p:nvSpPr>
        <p:spPr bwMode="auto">
          <a:xfrm>
            <a:off x="2843212" y="812800"/>
            <a:ext cx="595" cy="4128368"/>
          </a:xfrm>
          <a:prstGeom prst="line">
            <a:avLst/>
          </a:prstGeom>
          <a:noFill/>
          <a:ln w="9525">
            <a:solidFill>
              <a:srgbClr val="9F9F9F"/>
            </a:solidFill>
            <a:round/>
            <a:headEnd/>
            <a:tailEnd/>
          </a:ln>
        </p:spPr>
        <p:txBody>
          <a:bodyPr/>
          <a:lstStyle/>
          <a:p>
            <a:endParaRPr lang="ro-RO"/>
          </a:p>
        </p:txBody>
      </p:sp>
      <p:sp>
        <p:nvSpPr>
          <p:cNvPr id="19" name="Line 16"/>
          <p:cNvSpPr>
            <a:spLocks noChangeShapeType="1"/>
          </p:cNvSpPr>
          <p:nvPr/>
        </p:nvSpPr>
        <p:spPr bwMode="auto">
          <a:xfrm>
            <a:off x="1476375" y="812800"/>
            <a:ext cx="0" cy="4300538"/>
          </a:xfrm>
          <a:prstGeom prst="line">
            <a:avLst/>
          </a:prstGeom>
          <a:noFill/>
          <a:ln w="9525">
            <a:solidFill>
              <a:srgbClr val="9F9F9F"/>
            </a:solidFill>
            <a:round/>
            <a:headEnd/>
            <a:tailEnd/>
          </a:ln>
        </p:spPr>
        <p:txBody>
          <a:bodyPr/>
          <a:lstStyle/>
          <a:p>
            <a:endParaRPr lang="ro-RO"/>
          </a:p>
        </p:txBody>
      </p:sp>
      <p:sp>
        <p:nvSpPr>
          <p:cNvPr id="20" name="Line 14"/>
          <p:cNvSpPr>
            <a:spLocks noChangeShapeType="1"/>
          </p:cNvSpPr>
          <p:nvPr/>
        </p:nvSpPr>
        <p:spPr bwMode="auto">
          <a:xfrm>
            <a:off x="1187450" y="812800"/>
            <a:ext cx="0" cy="4300538"/>
          </a:xfrm>
          <a:prstGeom prst="line">
            <a:avLst/>
          </a:prstGeom>
          <a:noFill/>
          <a:ln w="9525">
            <a:solidFill>
              <a:srgbClr val="9F9F9F"/>
            </a:solidFill>
            <a:round/>
            <a:headEnd/>
            <a:tailEnd/>
          </a:ln>
        </p:spPr>
        <p:txBody>
          <a:bodyPr/>
          <a:lstStyle/>
          <a:p>
            <a:endParaRPr lang="ro-RO"/>
          </a:p>
        </p:txBody>
      </p:sp>
      <p:sp>
        <p:nvSpPr>
          <p:cNvPr id="22" name="Text Box 22"/>
          <p:cNvSpPr txBox="1">
            <a:spLocks noChangeArrowheads="1"/>
          </p:cNvSpPr>
          <p:nvPr/>
        </p:nvSpPr>
        <p:spPr bwMode="auto">
          <a:xfrm>
            <a:off x="3923928" y="1714488"/>
            <a:ext cx="1412875" cy="1949450"/>
          </a:xfrm>
          <a:prstGeom prst="rect">
            <a:avLst/>
          </a:prstGeom>
          <a:noFill/>
          <a:ln w="9525">
            <a:noFill/>
            <a:miter lim="800000"/>
            <a:headEnd/>
            <a:tailEnd/>
          </a:ln>
        </p:spPr>
        <p:txBody>
          <a:bodyPr wrap="none" lIns="0" tIns="0" rIns="0" bIns="0" anchor="ctr"/>
          <a:lstStyle/>
          <a:p>
            <a:r>
              <a:rPr lang="de-DE" sz="20000" dirty="0">
                <a:cs typeface="Arial" charset="0"/>
              </a:rPr>
              <a:t>1</a:t>
            </a:r>
            <a:endParaRPr lang="de-DE" sz="20000" noProof="1">
              <a:cs typeface="Arial" charset="0"/>
            </a:endParaRPr>
          </a:p>
        </p:txBody>
      </p:sp>
      <p:sp>
        <p:nvSpPr>
          <p:cNvPr id="24" name="Text Box 21"/>
          <p:cNvSpPr txBox="1">
            <a:spLocks noChangeArrowheads="1"/>
          </p:cNvSpPr>
          <p:nvPr/>
        </p:nvSpPr>
        <p:spPr bwMode="auto">
          <a:xfrm>
            <a:off x="3879205" y="1695574"/>
            <a:ext cx="1412875" cy="1949450"/>
          </a:xfrm>
          <a:prstGeom prst="rect">
            <a:avLst/>
          </a:prstGeom>
          <a:noFill/>
          <a:ln w="9525">
            <a:noFill/>
            <a:miter lim="800000"/>
            <a:headEnd/>
            <a:tailEnd/>
          </a:ln>
        </p:spPr>
        <p:txBody>
          <a:bodyPr wrap="none" lIns="0" tIns="0" rIns="0" bIns="0" anchor="ctr"/>
          <a:lstStyle/>
          <a:p>
            <a:r>
              <a:rPr lang="de-DE" sz="20000" dirty="0">
                <a:cs typeface="Arial" charset="0"/>
              </a:rPr>
              <a:t>2</a:t>
            </a:r>
            <a:endParaRPr lang="de-DE" sz="20000" noProof="1">
              <a:cs typeface="Arial" charset="0"/>
            </a:endParaRPr>
          </a:p>
        </p:txBody>
      </p:sp>
      <p:sp>
        <p:nvSpPr>
          <p:cNvPr id="25" name="Text Box 20"/>
          <p:cNvSpPr txBox="1">
            <a:spLocks noChangeArrowheads="1"/>
          </p:cNvSpPr>
          <p:nvPr/>
        </p:nvSpPr>
        <p:spPr bwMode="auto">
          <a:xfrm>
            <a:off x="3879205" y="1623566"/>
            <a:ext cx="1412875" cy="1949450"/>
          </a:xfrm>
          <a:prstGeom prst="rect">
            <a:avLst/>
          </a:prstGeom>
          <a:noFill/>
          <a:ln w="9525">
            <a:noFill/>
            <a:miter lim="800000"/>
            <a:headEnd/>
            <a:tailEnd/>
          </a:ln>
        </p:spPr>
        <p:txBody>
          <a:bodyPr wrap="none" lIns="0" tIns="0" rIns="0" bIns="0" anchor="ctr"/>
          <a:lstStyle/>
          <a:p>
            <a:r>
              <a:rPr lang="de-DE" sz="20000" dirty="0">
                <a:cs typeface="Arial" charset="0"/>
              </a:rPr>
              <a:t>3</a:t>
            </a:r>
            <a:endParaRPr lang="de-DE" sz="20000" noProof="1">
              <a:cs typeface="Arial" charset="0"/>
            </a:endParaRPr>
          </a:p>
        </p:txBody>
      </p:sp>
      <p:sp>
        <p:nvSpPr>
          <p:cNvPr id="26" name="Text Box 19"/>
          <p:cNvSpPr txBox="1">
            <a:spLocks noChangeArrowheads="1"/>
          </p:cNvSpPr>
          <p:nvPr/>
        </p:nvSpPr>
        <p:spPr bwMode="auto">
          <a:xfrm>
            <a:off x="3923928" y="1695574"/>
            <a:ext cx="1412875" cy="1949450"/>
          </a:xfrm>
          <a:prstGeom prst="rect">
            <a:avLst/>
          </a:prstGeom>
          <a:noFill/>
          <a:ln w="9525">
            <a:noFill/>
            <a:miter lim="800000"/>
            <a:headEnd/>
            <a:tailEnd/>
          </a:ln>
        </p:spPr>
        <p:txBody>
          <a:bodyPr wrap="none" lIns="0" tIns="0" rIns="0" bIns="0" anchor="ctr"/>
          <a:lstStyle/>
          <a:p>
            <a:r>
              <a:rPr lang="de-DE" sz="20000" dirty="0">
                <a:cs typeface="Arial" charset="0"/>
              </a:rPr>
              <a:t>4</a:t>
            </a:r>
            <a:endParaRPr lang="de-DE" sz="20000" noProof="1">
              <a:cs typeface="Arial" charset="0"/>
            </a:endParaRPr>
          </a:p>
        </p:txBody>
      </p:sp>
      <p:sp>
        <p:nvSpPr>
          <p:cNvPr id="27" name="Text Box 13"/>
          <p:cNvSpPr txBox="1">
            <a:spLocks noChangeArrowheads="1"/>
          </p:cNvSpPr>
          <p:nvPr/>
        </p:nvSpPr>
        <p:spPr bwMode="auto">
          <a:xfrm>
            <a:off x="3835400" y="1893888"/>
            <a:ext cx="1412875" cy="1949450"/>
          </a:xfrm>
          <a:prstGeom prst="rect">
            <a:avLst/>
          </a:prstGeom>
          <a:noFill/>
          <a:ln w="9525">
            <a:noFill/>
            <a:miter lim="800000"/>
            <a:headEnd/>
            <a:tailEnd/>
          </a:ln>
        </p:spPr>
        <p:txBody>
          <a:bodyPr wrap="none" lIns="0" tIns="0" rIns="0" bIns="0" anchor="ctr"/>
          <a:lstStyle/>
          <a:p>
            <a:r>
              <a:rPr lang="de-DE" sz="20000" dirty="0">
                <a:cs typeface="Arial" charset="0"/>
              </a:rPr>
              <a:t>5</a:t>
            </a:r>
            <a:endParaRPr lang="de-DE" sz="20000" noProof="1">
              <a:cs typeface="Arial" charset="0"/>
            </a:endParaRPr>
          </a:p>
        </p:txBody>
      </p:sp>
      <p:sp>
        <p:nvSpPr>
          <p:cNvPr id="28" name="Rectangle 15"/>
          <p:cNvSpPr>
            <a:spLocks noChangeArrowheads="1"/>
          </p:cNvSpPr>
          <p:nvPr/>
        </p:nvSpPr>
        <p:spPr bwMode="auto">
          <a:xfrm>
            <a:off x="755576" y="664008"/>
            <a:ext cx="7786742" cy="5429288"/>
          </a:xfrm>
          <a:prstGeom prst="rect">
            <a:avLst/>
          </a:prstGeom>
          <a:gradFill rotWithShape="1">
            <a:gsLst>
              <a:gs pos="0">
                <a:srgbClr val="333333"/>
              </a:gs>
              <a:gs pos="100000">
                <a:srgbClr val="181818"/>
              </a:gs>
            </a:gsLst>
            <a:lin ang="5400000" scaled="1"/>
          </a:gradFill>
          <a:ln w="9525">
            <a:noFill/>
            <a:miter lim="800000"/>
            <a:headEnd/>
            <a:tailEnd/>
          </a:ln>
        </p:spPr>
        <p:txBody>
          <a:bodyPr wrap="none" anchor="ctr"/>
          <a:lstStyle/>
          <a:p>
            <a:pPr algn="ctr"/>
            <a:endParaRPr lang="en-US" sz="4000" b="1" dirty="0" smtClean="0">
              <a:solidFill>
                <a:srgbClr val="FFFF00"/>
              </a:solidFill>
              <a:latin typeface="Harrington" pitchFamily="82" charset="0"/>
            </a:endParaRPr>
          </a:p>
          <a:p>
            <a:pPr algn="ctr"/>
            <a:endParaRPr lang="en-US" sz="4000" b="1" dirty="0" smtClean="0">
              <a:solidFill>
                <a:srgbClr val="FFFF00"/>
              </a:solidFill>
              <a:latin typeface="Harrington" pitchFamily="82" charset="0"/>
            </a:endParaRPr>
          </a:p>
          <a:p>
            <a:pPr algn="ctr"/>
            <a:r>
              <a:rPr lang="ro-RO" sz="4000" b="1" dirty="0" smtClean="0">
                <a:solidFill>
                  <a:srgbClr val="FFFF00"/>
                </a:solidFill>
                <a:latin typeface="Harrington" pitchFamily="82" charset="0"/>
              </a:rPr>
              <a:t>Zece </a:t>
            </a:r>
          </a:p>
          <a:p>
            <a:pPr algn="ctr"/>
            <a:r>
              <a:rPr lang="ro-RO" sz="4000" b="1" dirty="0" smtClean="0">
                <a:solidFill>
                  <a:srgbClr val="FFFF00"/>
                </a:solidFill>
                <a:latin typeface="Harrington" pitchFamily="82" charset="0"/>
              </a:rPr>
              <a:t>cei mai faimosi </a:t>
            </a:r>
            <a:endParaRPr lang="en-US" sz="4000" b="1" dirty="0" smtClean="0">
              <a:solidFill>
                <a:srgbClr val="FFFF00"/>
              </a:solidFill>
              <a:latin typeface="Harrington" pitchFamily="82" charset="0"/>
            </a:endParaRPr>
          </a:p>
          <a:p>
            <a:pPr algn="ctr"/>
            <a:r>
              <a:rPr lang="ro-RO" sz="4000" b="1" dirty="0" smtClean="0">
                <a:solidFill>
                  <a:srgbClr val="FFFF00"/>
                </a:solidFill>
                <a:latin typeface="Harrington" pitchFamily="82" charset="0"/>
              </a:rPr>
              <a:t>copaci din lume</a:t>
            </a:r>
            <a:endParaRPr lang="en-US" sz="4000" b="1" dirty="0" smtClean="0">
              <a:solidFill>
                <a:srgbClr val="FFFF00"/>
              </a:solidFill>
              <a:latin typeface="Harrington" pitchFamily="82" charset="0"/>
            </a:endParaRPr>
          </a:p>
          <a:p>
            <a:pPr algn="ctr"/>
            <a:r>
              <a:rPr lang="en-US" sz="4000" b="1" dirty="0" smtClean="0">
                <a:solidFill>
                  <a:srgbClr val="FFFF00"/>
                </a:solidFill>
                <a:latin typeface="Harrington" pitchFamily="82" charset="0"/>
              </a:rPr>
              <a:t>(</a:t>
            </a:r>
            <a:r>
              <a:rPr lang="ro-RO" sz="2000" b="1" dirty="0" smtClean="0">
                <a:solidFill>
                  <a:srgbClr val="FFFF00"/>
                </a:solidFill>
                <a:latin typeface="Harrington" pitchFamily="82" charset="0"/>
              </a:rPr>
              <a:t>documentatie primita pe internet</a:t>
            </a:r>
            <a:r>
              <a:rPr lang="en-US" sz="4000" b="1" dirty="0" smtClean="0">
                <a:solidFill>
                  <a:srgbClr val="FFFF00"/>
                </a:solidFill>
                <a:latin typeface="Harrington" pitchFamily="82" charset="0"/>
              </a:rPr>
              <a:t>)</a:t>
            </a:r>
          </a:p>
          <a:p>
            <a:pPr algn="ctr"/>
            <a:endParaRPr lang="ro-RO" sz="4000" b="1" dirty="0">
              <a:solidFill>
                <a:srgbClr val="FFFF00"/>
              </a:solidFill>
              <a:latin typeface="Harrington" pitchFamily="82" charset="0"/>
            </a:endParaRPr>
          </a:p>
        </p:txBody>
      </p:sp>
      <p:sp>
        <p:nvSpPr>
          <p:cNvPr id="30" name="UpRibbonSharp"/>
          <p:cNvSpPr>
            <a:spLocks noEditPoints="1" noChangeArrowheads="1"/>
          </p:cNvSpPr>
          <p:nvPr/>
        </p:nvSpPr>
        <p:spPr bwMode="auto">
          <a:xfrm>
            <a:off x="827584" y="980728"/>
            <a:ext cx="7572428" cy="138114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gradFill rotWithShape="1">
            <a:gsLst>
              <a:gs pos="0">
                <a:schemeClr val="accent2"/>
              </a:gs>
              <a:gs pos="100000">
                <a:srgbClr val="FF0000"/>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ro-RO"/>
          </a:p>
        </p:txBody>
      </p:sp>
      <p:sp>
        <p:nvSpPr>
          <p:cNvPr id="31" name="WordArt 3"/>
          <p:cNvSpPr>
            <a:spLocks noChangeArrowheads="1" noChangeShapeType="1" noTextEdit="1"/>
          </p:cNvSpPr>
          <p:nvPr/>
        </p:nvSpPr>
        <p:spPr bwMode="auto">
          <a:xfrm>
            <a:off x="2872308" y="908720"/>
            <a:ext cx="3571900" cy="1143008"/>
          </a:xfrm>
          <a:prstGeom prst="rect">
            <a:avLst/>
          </a:prstGeom>
        </p:spPr>
        <p:txBody>
          <a:bodyPr wrap="none" fromWordArt="1">
            <a:prstTxWarp prst="textPlain">
              <a:avLst>
                <a:gd name="adj" fmla="val 50000"/>
              </a:avLst>
            </a:prstTxWarp>
          </a:bodyPr>
          <a:lstStyle/>
          <a:p>
            <a:pPr algn="ctr"/>
            <a:r>
              <a:rPr lang="ro-RO" sz="3600" kern="10" dirty="0" smtClean="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rPr>
              <a:t>Prezintă :</a:t>
            </a:r>
            <a:endParaRPr lang="ro-RO" sz="3600" kern="10" dirty="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endParaRPr>
          </a:p>
        </p:txBody>
      </p:sp>
    </p:spTree>
  </p:cSld>
  <p:clrMapOvr>
    <a:masterClrMapping/>
  </p:clrMapOvr>
  <p:transition advTm="7250">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indefinite" fill="hold" grpId="0" nodeType="withEffect">
                                  <p:stCondLst>
                                    <p:cond delay="5000"/>
                                  </p:stCondLst>
                                  <p:childTnLst>
                                    <p:set>
                                      <p:cBhvr>
                                        <p:cTn id="6" dur="1000">
                                          <p:stCondLst>
                                            <p:cond delay="0"/>
                                          </p:stCondLst>
                                        </p:cTn>
                                        <p:tgtEl>
                                          <p:spTgt spid="5"/>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1000"/>
                                        <p:tgtEl>
                                          <p:spTgt spid="9"/>
                                        </p:tgtEl>
                                      </p:cBhvr>
                                    </p:animEffect>
                                  </p:childTnLst>
                                </p:cTn>
                              </p:par>
                              <p:par>
                                <p:cTn id="10" presetID="21" presetClass="entr" presetSubtype="1" fill="hold" grpId="1"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par>
                                <p:cTn id="13" presetID="21" presetClass="entr" presetSubtype="1" fill="hold" grpId="2" nodeType="with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par>
                                <p:cTn id="16" presetID="21" presetClass="entr" presetSubtype="1" fill="hold" grpId="3" nodeType="with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1000"/>
                                        <p:tgtEl>
                                          <p:spTgt spid="9"/>
                                        </p:tgtEl>
                                      </p:cBhvr>
                                    </p:animEffect>
                                  </p:childTnLst>
                                </p:cTn>
                              </p:par>
                              <p:par>
                                <p:cTn id="19" presetID="21" presetClass="entr" presetSubtype="1" fill="hold" grpId="4" nodeType="withEffect">
                                  <p:stCondLst>
                                    <p:cond delay="400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000"/>
                                        <p:tgtEl>
                                          <p:spTgt spid="9"/>
                                        </p:tgtEl>
                                      </p:cBhvr>
                                    </p:animEffect>
                                  </p:childTnLst>
                                </p:cTn>
                              </p:par>
                              <p:par>
                                <p:cTn id="22" presetID="27" presetClass="emph" presetSubtype="0" fill="hold" grpId="0" nodeType="withEffect">
                                  <p:stCondLst>
                                    <p:cond delay="0"/>
                                  </p:stCondLst>
                                  <p:childTnLst>
                                    <p:animClr clrSpc="rgb" dir="cw">
                                      <p:cBhvr override="childStyle">
                                        <p:cTn id="23" dur="500" autoRev="1" fill="hold"/>
                                        <p:tgtEl>
                                          <p:spTgt spid="10"/>
                                        </p:tgtEl>
                                        <p:attrNameLst>
                                          <p:attrName>style.color</p:attrName>
                                        </p:attrNameLst>
                                      </p:cBhvr>
                                      <p:to>
                                        <a:srgbClr val="9F9F9F"/>
                                      </p:to>
                                    </p:animClr>
                                    <p:animClr clrSpc="rgb" dir="cw">
                                      <p:cBhvr>
                                        <p:cTn id="24" dur="500" autoRev="1" fill="hold"/>
                                        <p:tgtEl>
                                          <p:spTgt spid="10"/>
                                        </p:tgtEl>
                                        <p:attrNameLst>
                                          <p:attrName>fillcolor</p:attrName>
                                        </p:attrNameLst>
                                      </p:cBhvr>
                                      <p:to>
                                        <a:srgbClr val="9F9F9F"/>
                                      </p:to>
                                    </p:animClr>
                                    <p:set>
                                      <p:cBhvr>
                                        <p:cTn id="25" dur="500" autoRev="1" fill="hold"/>
                                        <p:tgtEl>
                                          <p:spTgt spid="10"/>
                                        </p:tgtEl>
                                        <p:attrNameLst>
                                          <p:attrName>fill.type</p:attrName>
                                        </p:attrNameLst>
                                      </p:cBhvr>
                                      <p:to>
                                        <p:strVal val="solid"/>
                                      </p:to>
                                    </p:set>
                                    <p:set>
                                      <p:cBhvr>
                                        <p:cTn id="26" dur="500" autoRev="1" fill="hold"/>
                                        <p:tgtEl>
                                          <p:spTgt spid="10"/>
                                        </p:tgtEl>
                                        <p:attrNameLst>
                                          <p:attrName>fill.on</p:attrName>
                                        </p:attrNameLst>
                                      </p:cBhvr>
                                      <p:to>
                                        <p:strVal val="true"/>
                                      </p:to>
                                    </p:set>
                                  </p:childTnLst>
                                </p:cTn>
                              </p:par>
                              <p:par>
                                <p:cTn id="27" presetID="27" presetClass="emph" presetSubtype="0" fill="hold" grpId="1" nodeType="withEffect">
                                  <p:stCondLst>
                                    <p:cond delay="1000"/>
                                  </p:stCondLst>
                                  <p:childTnLst>
                                    <p:animClr clrSpc="rgb" dir="cw">
                                      <p:cBhvr override="childStyle">
                                        <p:cTn id="28" dur="500" autoRev="1" fill="hold"/>
                                        <p:tgtEl>
                                          <p:spTgt spid="10"/>
                                        </p:tgtEl>
                                        <p:attrNameLst>
                                          <p:attrName>style.color</p:attrName>
                                        </p:attrNameLst>
                                      </p:cBhvr>
                                      <p:to>
                                        <a:srgbClr val="9F9F9F"/>
                                      </p:to>
                                    </p:animClr>
                                    <p:animClr clrSpc="rgb" dir="cw">
                                      <p:cBhvr>
                                        <p:cTn id="29" dur="500" autoRev="1" fill="hold"/>
                                        <p:tgtEl>
                                          <p:spTgt spid="10"/>
                                        </p:tgtEl>
                                        <p:attrNameLst>
                                          <p:attrName>fillcolor</p:attrName>
                                        </p:attrNameLst>
                                      </p:cBhvr>
                                      <p:to>
                                        <a:srgbClr val="9F9F9F"/>
                                      </p:to>
                                    </p:animClr>
                                    <p:set>
                                      <p:cBhvr>
                                        <p:cTn id="30" dur="500" autoRev="1" fill="hold"/>
                                        <p:tgtEl>
                                          <p:spTgt spid="10"/>
                                        </p:tgtEl>
                                        <p:attrNameLst>
                                          <p:attrName>fill.type</p:attrName>
                                        </p:attrNameLst>
                                      </p:cBhvr>
                                      <p:to>
                                        <p:strVal val="solid"/>
                                      </p:to>
                                    </p:set>
                                    <p:set>
                                      <p:cBhvr>
                                        <p:cTn id="31" dur="500" autoRev="1" fill="hold"/>
                                        <p:tgtEl>
                                          <p:spTgt spid="10"/>
                                        </p:tgtEl>
                                        <p:attrNameLst>
                                          <p:attrName>fill.on</p:attrName>
                                        </p:attrNameLst>
                                      </p:cBhvr>
                                      <p:to>
                                        <p:strVal val="true"/>
                                      </p:to>
                                    </p:set>
                                  </p:childTnLst>
                                </p:cTn>
                              </p:par>
                              <p:par>
                                <p:cTn id="32" presetID="27" presetClass="emph" presetSubtype="0" fill="hold" grpId="2" nodeType="withEffect">
                                  <p:stCondLst>
                                    <p:cond delay="2000"/>
                                  </p:stCondLst>
                                  <p:childTnLst>
                                    <p:animClr clrSpc="rgb" dir="cw">
                                      <p:cBhvr override="childStyle">
                                        <p:cTn id="33" dur="500" autoRev="1" fill="hold"/>
                                        <p:tgtEl>
                                          <p:spTgt spid="10"/>
                                        </p:tgtEl>
                                        <p:attrNameLst>
                                          <p:attrName>style.color</p:attrName>
                                        </p:attrNameLst>
                                      </p:cBhvr>
                                      <p:to>
                                        <a:srgbClr val="9F9F9F"/>
                                      </p:to>
                                    </p:animClr>
                                    <p:animClr clrSpc="rgb" dir="cw">
                                      <p:cBhvr>
                                        <p:cTn id="34" dur="500" autoRev="1" fill="hold"/>
                                        <p:tgtEl>
                                          <p:spTgt spid="10"/>
                                        </p:tgtEl>
                                        <p:attrNameLst>
                                          <p:attrName>fillcolor</p:attrName>
                                        </p:attrNameLst>
                                      </p:cBhvr>
                                      <p:to>
                                        <a:srgbClr val="9F9F9F"/>
                                      </p:to>
                                    </p:animClr>
                                    <p:set>
                                      <p:cBhvr>
                                        <p:cTn id="35" dur="500" autoRev="1" fill="hold"/>
                                        <p:tgtEl>
                                          <p:spTgt spid="10"/>
                                        </p:tgtEl>
                                        <p:attrNameLst>
                                          <p:attrName>fill.type</p:attrName>
                                        </p:attrNameLst>
                                      </p:cBhvr>
                                      <p:to>
                                        <p:strVal val="solid"/>
                                      </p:to>
                                    </p:set>
                                    <p:set>
                                      <p:cBhvr>
                                        <p:cTn id="36" dur="500" autoRev="1" fill="hold"/>
                                        <p:tgtEl>
                                          <p:spTgt spid="10"/>
                                        </p:tgtEl>
                                        <p:attrNameLst>
                                          <p:attrName>fill.on</p:attrName>
                                        </p:attrNameLst>
                                      </p:cBhvr>
                                      <p:to>
                                        <p:strVal val="true"/>
                                      </p:to>
                                    </p:set>
                                  </p:childTnLst>
                                </p:cTn>
                              </p:par>
                              <p:par>
                                <p:cTn id="37" presetID="27" presetClass="emph" presetSubtype="0" fill="hold" grpId="3" nodeType="withEffect">
                                  <p:stCondLst>
                                    <p:cond delay="3000"/>
                                  </p:stCondLst>
                                  <p:childTnLst>
                                    <p:animClr clrSpc="rgb" dir="cw">
                                      <p:cBhvr override="childStyle">
                                        <p:cTn id="38" dur="500" autoRev="1" fill="hold"/>
                                        <p:tgtEl>
                                          <p:spTgt spid="10"/>
                                        </p:tgtEl>
                                        <p:attrNameLst>
                                          <p:attrName>style.color</p:attrName>
                                        </p:attrNameLst>
                                      </p:cBhvr>
                                      <p:to>
                                        <a:srgbClr val="9F9F9F"/>
                                      </p:to>
                                    </p:animClr>
                                    <p:animClr clrSpc="rgb" dir="cw">
                                      <p:cBhvr>
                                        <p:cTn id="39" dur="500" autoRev="1" fill="hold"/>
                                        <p:tgtEl>
                                          <p:spTgt spid="10"/>
                                        </p:tgtEl>
                                        <p:attrNameLst>
                                          <p:attrName>fillcolor</p:attrName>
                                        </p:attrNameLst>
                                      </p:cBhvr>
                                      <p:to>
                                        <a:srgbClr val="9F9F9F"/>
                                      </p:to>
                                    </p:animClr>
                                    <p:set>
                                      <p:cBhvr>
                                        <p:cTn id="40" dur="500" autoRev="1" fill="hold"/>
                                        <p:tgtEl>
                                          <p:spTgt spid="10"/>
                                        </p:tgtEl>
                                        <p:attrNameLst>
                                          <p:attrName>fill.type</p:attrName>
                                        </p:attrNameLst>
                                      </p:cBhvr>
                                      <p:to>
                                        <p:strVal val="solid"/>
                                      </p:to>
                                    </p:set>
                                    <p:set>
                                      <p:cBhvr>
                                        <p:cTn id="41" dur="500" autoRev="1" fill="hold"/>
                                        <p:tgtEl>
                                          <p:spTgt spid="10"/>
                                        </p:tgtEl>
                                        <p:attrNameLst>
                                          <p:attrName>fill.on</p:attrName>
                                        </p:attrNameLst>
                                      </p:cBhvr>
                                      <p:to>
                                        <p:strVal val="true"/>
                                      </p:to>
                                    </p:set>
                                  </p:childTnLst>
                                </p:cTn>
                              </p:par>
                              <p:par>
                                <p:cTn id="42" presetID="27" presetClass="emph" presetSubtype="0" fill="hold" grpId="4" nodeType="withEffect">
                                  <p:stCondLst>
                                    <p:cond delay="4000"/>
                                  </p:stCondLst>
                                  <p:childTnLst>
                                    <p:animClr clrSpc="rgb" dir="cw">
                                      <p:cBhvr override="childStyle">
                                        <p:cTn id="43" dur="500" autoRev="1" fill="hold"/>
                                        <p:tgtEl>
                                          <p:spTgt spid="10"/>
                                        </p:tgtEl>
                                        <p:attrNameLst>
                                          <p:attrName>style.color</p:attrName>
                                        </p:attrNameLst>
                                      </p:cBhvr>
                                      <p:to>
                                        <a:srgbClr val="9F9F9F"/>
                                      </p:to>
                                    </p:animClr>
                                    <p:animClr clrSpc="rgb" dir="cw">
                                      <p:cBhvr>
                                        <p:cTn id="44" dur="500" autoRev="1" fill="hold"/>
                                        <p:tgtEl>
                                          <p:spTgt spid="10"/>
                                        </p:tgtEl>
                                        <p:attrNameLst>
                                          <p:attrName>fillcolor</p:attrName>
                                        </p:attrNameLst>
                                      </p:cBhvr>
                                      <p:to>
                                        <a:srgbClr val="9F9F9F"/>
                                      </p:to>
                                    </p:animClr>
                                    <p:set>
                                      <p:cBhvr>
                                        <p:cTn id="45" dur="500" autoRev="1" fill="hold"/>
                                        <p:tgtEl>
                                          <p:spTgt spid="10"/>
                                        </p:tgtEl>
                                        <p:attrNameLst>
                                          <p:attrName>fill.type</p:attrName>
                                        </p:attrNameLst>
                                      </p:cBhvr>
                                      <p:to>
                                        <p:strVal val="solid"/>
                                      </p:to>
                                    </p:set>
                                    <p:set>
                                      <p:cBhvr>
                                        <p:cTn id="46" dur="500" autoRev="1" fill="hold"/>
                                        <p:tgtEl>
                                          <p:spTgt spid="10"/>
                                        </p:tgtEl>
                                        <p:attrNameLst>
                                          <p:attrName>fill.on</p:attrName>
                                        </p:attrNameLst>
                                      </p:cBhvr>
                                      <p:to>
                                        <p:strVal val="true"/>
                                      </p:to>
                                    </p:set>
                                  </p:childTnLst>
                                </p:cTn>
                              </p:par>
                              <p:par>
                                <p:cTn id="47" presetID="63" presetClass="path" presetSubtype="0" autoRev="1" fill="hold" grpId="0" nodeType="withEffect">
                                  <p:stCondLst>
                                    <p:cond delay="0"/>
                                  </p:stCondLst>
                                  <p:childTnLst>
                                    <p:animMotion origin="layout" path="M -1.38889E-6 -4.44444E-6 L 0.24497 -4.44444E-6 " pathEditMode="relative" rAng="0" ptsTypes="AA">
                                      <p:cBhvr>
                                        <p:cTn id="48" dur="3000" fill="hold"/>
                                        <p:tgtEl>
                                          <p:spTgt spid="17"/>
                                        </p:tgtEl>
                                        <p:attrNameLst>
                                          <p:attrName>ppt_x</p:attrName>
                                          <p:attrName>ppt_y</p:attrName>
                                        </p:attrNameLst>
                                      </p:cBhvr>
                                      <p:rCtr x="122" y="0"/>
                                    </p:animMotion>
                                  </p:childTnLst>
                                </p:cTn>
                              </p:par>
                              <p:par>
                                <p:cTn id="49" presetID="63" presetClass="path" presetSubtype="0" repeatCount="2000" accel="50000" decel="50000" fill="hold" grpId="0" nodeType="withEffect">
                                  <p:stCondLst>
                                    <p:cond delay="0"/>
                                  </p:stCondLst>
                                  <p:childTnLst>
                                    <p:animMotion origin="layout" path="M 2.5E-6 -4.44444E-6 L 0.55573 -4.44444E-6 " pathEditMode="relative" rAng="0" ptsTypes="AA">
                                      <p:cBhvr>
                                        <p:cTn id="50" dur="3000" fill="hold"/>
                                        <p:tgtEl>
                                          <p:spTgt spid="18"/>
                                        </p:tgtEl>
                                        <p:attrNameLst>
                                          <p:attrName>ppt_x</p:attrName>
                                          <p:attrName>ppt_y</p:attrName>
                                        </p:attrNameLst>
                                      </p:cBhvr>
                                      <p:rCtr x="278" y="0"/>
                                    </p:animMotion>
                                  </p:childTnLst>
                                </p:cTn>
                              </p:par>
                              <p:par>
                                <p:cTn id="51" presetID="63" presetClass="path" presetSubtype="0" repeatCount="2000" accel="50000" decel="50000" fill="hold" grpId="0" nodeType="withEffect">
                                  <p:stCondLst>
                                    <p:cond delay="0"/>
                                  </p:stCondLst>
                                  <p:childTnLst>
                                    <p:animMotion origin="layout" path="M 1.66667E-6 -4.44444E-6 L 0.18437 -4.44444E-6 " pathEditMode="relative" rAng="0" ptsTypes="AA">
                                      <p:cBhvr>
                                        <p:cTn id="52" dur="3000" fill="hold"/>
                                        <p:tgtEl>
                                          <p:spTgt spid="19"/>
                                        </p:tgtEl>
                                        <p:attrNameLst>
                                          <p:attrName>ppt_x</p:attrName>
                                          <p:attrName>ppt_y</p:attrName>
                                        </p:attrNameLst>
                                      </p:cBhvr>
                                      <p:rCtr x="92" y="0"/>
                                    </p:animMotion>
                                  </p:childTnLst>
                                </p:cTn>
                              </p:par>
                              <p:par>
                                <p:cTn id="53" presetID="63" presetClass="path" presetSubtype="0" repeatCount="2000" accel="50000" decel="50000" fill="hold" grpId="0" nodeType="withEffect">
                                  <p:stCondLst>
                                    <p:cond delay="0"/>
                                  </p:stCondLst>
                                  <p:childTnLst>
                                    <p:animMotion origin="layout" path="M -1.11111E-6 -4.44444E-6 L 0.40764 -4.44444E-6 " pathEditMode="relative" rAng="0" ptsTypes="AA">
                                      <p:cBhvr>
                                        <p:cTn id="54" dur="3000" fill="hold"/>
                                        <p:tgtEl>
                                          <p:spTgt spid="20"/>
                                        </p:tgtEl>
                                        <p:attrNameLst>
                                          <p:attrName>ppt_x</p:attrName>
                                          <p:attrName>ppt_y</p:attrName>
                                        </p:attrNameLst>
                                      </p:cBhvr>
                                      <p:rCtr x="204" y="0"/>
                                    </p:animMotion>
                                  </p:childTnLst>
                                </p:cTn>
                              </p:par>
                              <p:par>
                                <p:cTn id="55" presetID="11" presetClass="entr" presetSubtype="0" fill="hold" grpId="0" nodeType="withEffect">
                                  <p:stCondLst>
                                    <p:cond delay="4000"/>
                                  </p:stCondLst>
                                  <p:childTnLst>
                                    <p:set>
                                      <p:cBhvr>
                                        <p:cTn id="56" dur="1000">
                                          <p:stCondLst>
                                            <p:cond delay="0"/>
                                          </p:stCondLst>
                                        </p:cTn>
                                        <p:tgtEl>
                                          <p:spTgt spid="22"/>
                                        </p:tgtEl>
                                        <p:attrNameLst>
                                          <p:attrName>style.visibility</p:attrName>
                                        </p:attrNameLst>
                                      </p:cBhvr>
                                      <p:to>
                                        <p:strVal val="visible"/>
                                      </p:to>
                                    </p:set>
                                  </p:childTnLst>
                                </p:cTn>
                              </p:par>
                              <p:par>
                                <p:cTn id="57" presetID="11" presetClass="entr" presetSubtype="0" fill="hold" grpId="0" nodeType="withEffect">
                                  <p:stCondLst>
                                    <p:cond delay="3000"/>
                                  </p:stCondLst>
                                  <p:childTnLst>
                                    <p:set>
                                      <p:cBhvr>
                                        <p:cTn id="58" dur="1000">
                                          <p:stCondLst>
                                            <p:cond delay="0"/>
                                          </p:stCondLst>
                                        </p:cTn>
                                        <p:tgtEl>
                                          <p:spTgt spid="24"/>
                                        </p:tgtEl>
                                        <p:attrNameLst>
                                          <p:attrName>style.visibility</p:attrName>
                                        </p:attrNameLst>
                                      </p:cBhvr>
                                      <p:to>
                                        <p:strVal val="visible"/>
                                      </p:to>
                                    </p:set>
                                  </p:childTnLst>
                                </p:cTn>
                              </p:par>
                              <p:par>
                                <p:cTn id="59" presetID="11" presetClass="entr" presetSubtype="0" fill="hold" grpId="0" nodeType="withEffect">
                                  <p:stCondLst>
                                    <p:cond delay="2000"/>
                                  </p:stCondLst>
                                  <p:childTnLst>
                                    <p:set>
                                      <p:cBhvr>
                                        <p:cTn id="60" dur="1000">
                                          <p:stCondLst>
                                            <p:cond delay="0"/>
                                          </p:stCondLst>
                                        </p:cTn>
                                        <p:tgtEl>
                                          <p:spTgt spid="25"/>
                                        </p:tgtEl>
                                        <p:attrNameLst>
                                          <p:attrName>style.visibility</p:attrName>
                                        </p:attrNameLst>
                                      </p:cBhvr>
                                      <p:to>
                                        <p:strVal val="visible"/>
                                      </p:to>
                                    </p:set>
                                  </p:childTnLst>
                                </p:cTn>
                              </p:par>
                              <p:par>
                                <p:cTn id="61" presetID="11" presetClass="entr" presetSubtype="0" repeatCount="indefinite" fill="hold" grpId="0" nodeType="withEffect">
                                  <p:stCondLst>
                                    <p:cond delay="2000"/>
                                  </p:stCondLst>
                                  <p:childTnLst>
                                    <p:set>
                                      <p:cBhvr>
                                        <p:cTn id="62" dur="1000">
                                          <p:stCondLst>
                                            <p:cond delay="0"/>
                                          </p:stCondLst>
                                        </p:cTn>
                                        <p:tgtEl>
                                          <p:spTgt spid="28"/>
                                        </p:tgtEl>
                                        <p:attrNameLst>
                                          <p:attrName>style.visibility</p:attrName>
                                        </p:attrNameLst>
                                      </p:cBhvr>
                                      <p:to>
                                        <p:strVal val="visible"/>
                                      </p:to>
                                    </p:set>
                                  </p:childTnLst>
                                </p:cTn>
                              </p:par>
                              <p:par>
                                <p:cTn id="63" presetID="11" presetClass="entr" presetSubtype="0" fill="hold" grpId="0" nodeType="withEffect">
                                  <p:stCondLst>
                                    <p:cond delay="1000"/>
                                  </p:stCondLst>
                                  <p:childTnLst>
                                    <p:set>
                                      <p:cBhvr>
                                        <p:cTn id="64" dur="1000">
                                          <p:stCondLst>
                                            <p:cond delay="0"/>
                                          </p:stCondLst>
                                        </p:cTn>
                                        <p:tgtEl>
                                          <p:spTgt spid="26"/>
                                        </p:tgtEl>
                                        <p:attrNameLst>
                                          <p:attrName>style.visibility</p:attrName>
                                        </p:attrNameLst>
                                      </p:cBhvr>
                                      <p:to>
                                        <p:strVal val="visible"/>
                                      </p:to>
                                    </p:set>
                                  </p:childTnLst>
                                </p:cTn>
                              </p:par>
                              <p:par>
                                <p:cTn id="65" presetID="11" presetClass="entr" presetSubtype="0" fill="hold" grpId="0" nodeType="withEffect">
                                  <p:stCondLst>
                                    <p:cond delay="0"/>
                                  </p:stCondLst>
                                  <p:childTnLst>
                                    <p:set>
                                      <p:cBhvr>
                                        <p:cTn id="66" dur="1000">
                                          <p:stCondLst>
                                            <p:cond delay="0"/>
                                          </p:stCondLst>
                                        </p:cTn>
                                        <p:tgtEl>
                                          <p:spTgt spid="27"/>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20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7" grpId="0" animBg="1"/>
      <p:bldP spid="18" grpId="0" animBg="1"/>
      <p:bldP spid="19" grpId="0" animBg="1"/>
      <p:bldP spid="20" grpId="0" animBg="1"/>
      <p:bldP spid="22" grpId="0"/>
      <p:bldP spid="24" grpId="0"/>
      <p:bldP spid="25" grpId="0"/>
      <p:bldP spid="26" grpId="0"/>
      <p:bldP spid="27" grpId="0"/>
      <p:bldP spid="28" grpId="0" animBg="1"/>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15616" y="116632"/>
            <a:ext cx="7064755" cy="707886"/>
          </a:xfrm>
          <a:prstGeom prst="rect">
            <a:avLst/>
          </a:prstGeom>
        </p:spPr>
        <p:txBody>
          <a:bodyPr wrap="none">
            <a:spAutoFit/>
          </a:bodyPr>
          <a:lstStyle/>
          <a:p>
            <a:r>
              <a:rPr lang="ro-RO" sz="4000" dirty="0" smtClean="0">
                <a:solidFill>
                  <a:srgbClr val="FFFF00"/>
                </a:solidFill>
                <a:latin typeface="Algerian" pitchFamily="82" charset="0"/>
              </a:rPr>
              <a:t>Cedrii lui Dumnezeu, Liban</a:t>
            </a:r>
            <a:endParaRPr lang="ro-RO" sz="4000" dirty="0">
              <a:solidFill>
                <a:srgbClr val="FFFF00"/>
              </a:solidFill>
              <a:latin typeface="Algerian" pitchFamily="82" charset="0"/>
            </a:endParaRPr>
          </a:p>
        </p:txBody>
      </p:sp>
      <p:sp>
        <p:nvSpPr>
          <p:cNvPr id="5" name="Rectangle 4"/>
          <p:cNvSpPr/>
          <p:nvPr/>
        </p:nvSpPr>
        <p:spPr>
          <a:xfrm>
            <a:off x="179512" y="620688"/>
            <a:ext cx="8640960" cy="6186309"/>
          </a:xfrm>
          <a:prstGeom prst="rect">
            <a:avLst/>
          </a:prstGeom>
        </p:spPr>
        <p:txBody>
          <a:bodyPr wrap="square">
            <a:spAutoFit/>
          </a:bodyPr>
          <a:lstStyle/>
          <a:p>
            <a:r>
              <a:rPr lang="ro-RO" sz="3600" dirty="0" smtClean="0">
                <a:solidFill>
                  <a:srgbClr val="FFFF00"/>
                </a:solidFill>
                <a:latin typeface="Harrington" pitchFamily="82" charset="0"/>
              </a:rPr>
              <a:t>Cedrii lui Dumnezeu formeaza o mica padure de 400 de arbori in inima muntilor din nordul Libanului. Copacii se numara printre ultimii supravietuitori ai Cedrii Libanului care au populat zona inca din vremuri antice. Cedrii Libanului sunt mentionati in Biblie de peste 70 de ori, iar egiptenii antici foloseau rasina lor pentru mumificare. Regele Solomon a folosit trunchiurile cedrilor lui Dumnezeu pentru a ridica primul templu din Ierusalim.</a:t>
            </a:r>
            <a:endParaRPr lang="ro-RO" sz="3600" dirty="0">
              <a:solidFill>
                <a:srgbClr val="FFFF00"/>
              </a:solidFill>
              <a:latin typeface="Harrington" pitchFamily="82" charset="0"/>
            </a:endParaRPr>
          </a:p>
        </p:txBody>
      </p:sp>
    </p:spTree>
  </p:cSld>
  <p:clrMapOvr>
    <a:masterClrMapping/>
  </p:clrMapOvr>
  <p:transition advTm="2325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1329919935_335e059e153a6f6"/>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a:ln w="9525">
            <a:noFill/>
            <a:miter lim="800000"/>
            <a:headEnd/>
            <a:tailEnd/>
          </a:ln>
        </p:spPr>
      </p:pic>
      <p:pic>
        <p:nvPicPr>
          <p:cNvPr id="5" name="Picture 1" descr="1329919935_335e059e153a6f6"/>
          <p:cNvPicPr>
            <a:picLocks noChangeAspect="1" noChangeArrowheads="1"/>
          </p:cNvPicPr>
          <p:nvPr/>
        </p:nvPicPr>
        <p:blipFill>
          <a:blip r:embed="rId2" cstate="print"/>
          <a:srcRect/>
          <a:stretch>
            <a:fillRect/>
          </a:stretch>
        </p:blipFill>
        <p:spPr bwMode="auto">
          <a:xfrm>
            <a:off x="-36512" y="-27384"/>
            <a:ext cx="9144000" cy="6858000"/>
          </a:xfrm>
          <a:prstGeom prst="rect">
            <a:avLst/>
          </a:prstGeom>
          <a:noFill/>
          <a:ln w="9525">
            <a:noFill/>
            <a:miter lim="800000"/>
            <a:headEnd/>
            <a:tailEnd/>
          </a:ln>
        </p:spPr>
      </p:pic>
    </p:spTree>
  </p:cSld>
  <p:clrMapOvr>
    <a:masterClrMapping/>
  </p:clrMapOvr>
  <p:transition advTm="126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39552" y="548680"/>
            <a:ext cx="729719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3600" i="0" u="none" strike="noStrike" cap="none" normalizeH="0" baseline="0" dirty="0" smtClean="0">
                <a:ln>
                  <a:noFill/>
                </a:ln>
                <a:solidFill>
                  <a:srgbClr val="FFFF00"/>
                </a:solidFill>
                <a:effectLst/>
                <a:latin typeface="Algerian" pitchFamily="82" charset="0"/>
                <a:cs typeface="Times New Roman" pitchFamily="18" charset="0"/>
              </a:rPr>
              <a:t>Copacii Baobab, Madagascar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179512" y="1421487"/>
            <a:ext cx="889248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3200" b="0" i="0" u="none" strike="noStrike" cap="none" normalizeH="0" baseline="0" dirty="0" smtClean="0">
                <a:ln>
                  <a:noFill/>
                </a:ln>
                <a:solidFill>
                  <a:srgbClr val="FFFF00"/>
                </a:solidFill>
                <a:effectLst/>
                <a:latin typeface="Harrington" pitchFamily="82" charset="0"/>
                <a:ea typeface="Times New Roman" pitchFamily="18" charset="0"/>
              </a:rPr>
              <a:t>Bulevardul Baobab este una dintre cele mai fascinante atractii turistice din Madagascar. Forma lor atipica atrage mii de vizitatori din toate colturile lumii. Cu o vechime de peste 800 de ani, copacii Baobab depasesc adeseori inaltimea de 30 m, iar coroana lor are un diametru de peste 11 m. Fascinante sunt trunchiurile arborilor, care pot retine peste 100.000 litri de apa, facilitand trecerea peste perioada de seceta.</a:t>
            </a: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
            </a:r>
            <a:b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b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
            </a:r>
            <a:b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br>
            <a:endParaRPr kumimoji="0" lang="ro-RO" sz="3600" b="0"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24172">
    <p:sndAc>
      <p:stSnd>
        <p:snd r:embed="rId2" name="J Last - Amazing Grac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5" name="Picture 1" descr="1329919937_bd9a90e06457c13"/>
          <p:cNvPicPr>
            <a:picLocks noChangeAspect="1" noChangeArrowheads="1"/>
          </p:cNvPicPr>
          <p:nvPr/>
        </p:nvPicPr>
        <p:blipFill>
          <a:blip r:embed="rId2" cstate="print">
            <a:grayscl/>
          </a:blip>
          <a:srcRect/>
          <a:stretch>
            <a:fillRect/>
          </a:stretch>
        </p:blipFill>
        <p:spPr bwMode="auto">
          <a:xfrm>
            <a:off x="0" y="360040"/>
            <a:ext cx="9139944" cy="6093296"/>
          </a:xfrm>
          <a:prstGeom prst="rect">
            <a:avLst/>
          </a:prstGeom>
          <a:noFill/>
          <a:ln w="9525">
            <a:noFill/>
            <a:miter lim="800000"/>
            <a:headEnd/>
            <a:tailEnd/>
          </a:ln>
        </p:spPr>
      </p:pic>
      <p:pic>
        <p:nvPicPr>
          <p:cNvPr id="5" name="Picture 1" descr="1329919937_bd9a90e06457c13"/>
          <p:cNvPicPr>
            <a:picLocks noChangeAspect="1" noChangeArrowheads="1"/>
          </p:cNvPicPr>
          <p:nvPr/>
        </p:nvPicPr>
        <p:blipFill>
          <a:blip r:embed="rId2" cstate="print"/>
          <a:srcRect/>
          <a:stretch>
            <a:fillRect/>
          </a:stretch>
        </p:blipFill>
        <p:spPr bwMode="auto">
          <a:xfrm>
            <a:off x="-36512" y="332656"/>
            <a:ext cx="9139944" cy="6093296"/>
          </a:xfrm>
          <a:prstGeom prst="rect">
            <a:avLst/>
          </a:prstGeom>
          <a:noFill/>
          <a:ln w="9525">
            <a:noFill/>
            <a:miter lim="800000"/>
            <a:headEnd/>
            <a:tailEnd/>
          </a:ln>
        </p:spPr>
      </p:pic>
    </p:spTree>
  </p:cSld>
  <p:clrMapOvr>
    <a:masterClrMapping/>
  </p:clrMapOvr>
  <p:transition advTm="159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3" descr="incercari cu nori.jpg"/>
          <p:cNvPicPr>
            <a:picLocks noGrp="1" noChangeAspect="1"/>
          </p:cNvPicPr>
          <p:nvPr>
            <p:ph idx="1"/>
          </p:nvPr>
        </p:nvPicPr>
        <p:blipFill>
          <a:blip r:embed="rId2" cstate="print"/>
          <a:stretch>
            <a:fillRect/>
          </a:stretch>
        </p:blipFill>
        <p:spPr>
          <a:xfrm>
            <a:off x="0" y="0"/>
            <a:ext cx="9144000" cy="6858001"/>
          </a:xfrm>
        </p:spPr>
      </p:pic>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9992" y="1268760"/>
            <a:ext cx="3563888" cy="3509890"/>
          </a:xfrm>
          <a:prstGeom prst="rect">
            <a:avLst/>
          </a:prstGeom>
          <a:noFill/>
          <a:ln w="9525">
            <a:noFill/>
            <a:miter lim="800000"/>
            <a:headEnd/>
            <a:tailEnd/>
          </a:ln>
          <a:effectLst>
            <a:softEdge rad="63500"/>
          </a:effectLst>
        </p:spPr>
      </p:pic>
      <p:pic>
        <p:nvPicPr>
          <p:cNvPr id="7" name="Picture 7" descr="67xpusg"/>
          <p:cNvPicPr>
            <a:picLocks noChangeAspect="1" noChangeArrowheads="1" noCrop="1"/>
          </p:cNvPicPr>
          <p:nvPr/>
        </p:nvPicPr>
        <p:blipFill>
          <a:blip r:embed="rId4" cstate="print"/>
          <a:srcRect/>
          <a:stretch>
            <a:fillRect/>
          </a:stretch>
        </p:blipFill>
        <p:spPr bwMode="auto">
          <a:xfrm>
            <a:off x="5220072" y="2132856"/>
            <a:ext cx="2088232" cy="1884502"/>
          </a:xfrm>
          <a:prstGeom prst="rect">
            <a:avLst/>
          </a:prstGeom>
          <a:noFill/>
          <a:ln w="9525">
            <a:noFill/>
            <a:miter lim="800000"/>
            <a:headEnd/>
            <a:tailEnd/>
          </a:ln>
        </p:spPr>
      </p:pic>
      <p:pic>
        <p:nvPicPr>
          <p:cNvPr id="8" name="Picture 7" descr="Planeta-albastra-in-palme.jpg"/>
          <p:cNvPicPr>
            <a:picLocks noGrp="1" noChangeAspect="1"/>
          </p:cNvPicPr>
          <p:nvPr isPhoto="1"/>
        </p:nvPicPr>
        <p:blipFill>
          <a:blip r:embed="rId5" cstate="print">
            <a:clrChange>
              <a:clrFrom>
                <a:srgbClr val="010101"/>
              </a:clrFrom>
              <a:clrTo>
                <a:srgbClr val="010101">
                  <a:alpha val="0"/>
                </a:srgbClr>
              </a:clrTo>
            </a:clrChange>
            <a:lum/>
          </a:blip>
          <a:stretch>
            <a:fillRect/>
          </a:stretch>
        </p:blipFill>
        <p:spPr>
          <a:xfrm>
            <a:off x="0" y="3284984"/>
            <a:ext cx="3573016" cy="3573016"/>
          </a:xfrm>
          <a:prstGeom prst="rect">
            <a:avLst/>
          </a:prstGeom>
          <a:noFill/>
          <a:ln>
            <a:noFill/>
          </a:ln>
          <a:effectLst/>
        </p:spPr>
      </p:pic>
      <p:pic>
        <p:nvPicPr>
          <p:cNvPr id="9" name="Picture 2" descr="D:\PPTX\ANIMATIE DIVERSA, (PENTRU PPT)\images with white background\0_sun.png"/>
          <p:cNvPicPr>
            <a:picLocks noChangeAspect="1" noChangeArrowheads="1"/>
          </p:cNvPicPr>
          <p:nvPr/>
        </p:nvPicPr>
        <p:blipFill>
          <a:blip r:embed="rId6" cstate="print"/>
          <a:srcRect/>
          <a:stretch>
            <a:fillRect/>
          </a:stretch>
        </p:blipFill>
        <p:spPr bwMode="auto">
          <a:xfrm>
            <a:off x="-324544" y="0"/>
            <a:ext cx="4752528" cy="4752528"/>
          </a:xfrm>
          <a:prstGeom prst="rect">
            <a:avLst/>
          </a:prstGeom>
          <a:noFill/>
        </p:spPr>
      </p:pic>
      <p:pic>
        <p:nvPicPr>
          <p:cNvPr id="10" name="Picture 9" descr="defterd"/>
          <p:cNvPicPr>
            <a:picLocks noChangeAspect="1" noChangeArrowheads="1" noCrop="1"/>
          </p:cNvPicPr>
          <p:nvPr/>
        </p:nvPicPr>
        <p:blipFill>
          <a:blip r:embed="rId7" cstate="print"/>
          <a:srcRect/>
          <a:stretch>
            <a:fillRect/>
          </a:stretch>
        </p:blipFill>
        <p:spPr bwMode="auto">
          <a:xfrm>
            <a:off x="3491880" y="4994724"/>
            <a:ext cx="2592288" cy="1890660"/>
          </a:xfrm>
          <a:prstGeom prst="rect">
            <a:avLst/>
          </a:prstGeom>
          <a:noFill/>
          <a:ln w="9525">
            <a:noFill/>
            <a:miter lim="800000"/>
            <a:headEnd/>
            <a:tailEnd/>
          </a:ln>
        </p:spPr>
      </p:pic>
      <p:sp>
        <p:nvSpPr>
          <p:cNvPr id="11" name="16-Point Star 10">
            <a:hlinkClick r:id="" action="ppaction://hlinkshowjump?jump=firstslide" highlightClick="1"/>
          </p:cNvPr>
          <p:cNvSpPr/>
          <p:nvPr/>
        </p:nvSpPr>
        <p:spPr>
          <a:xfrm rot="21338627">
            <a:off x="4570584" y="5664719"/>
            <a:ext cx="1441468" cy="621119"/>
          </a:xfrm>
          <a:prstGeom prst="star16">
            <a:avLst/>
          </a:prstGeom>
          <a:solidFill>
            <a:srgbClr val="FF0000"/>
          </a:solidFill>
          <a:ln>
            <a:noFill/>
          </a:ln>
          <a:effectLst>
            <a:glow rad="1397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0" b="1" dirty="0">
                <a:solidFill>
                  <a:schemeClr val="tx1"/>
                </a:solidFill>
              </a:rPr>
              <a:t>Cu drag, </a:t>
            </a:r>
          </a:p>
          <a:p>
            <a:pPr algn="ctr">
              <a:defRPr/>
            </a:pPr>
            <a:r>
              <a:rPr lang="en-US" sz="1100" b="1" dirty="0" smtClean="0">
                <a:solidFill>
                  <a:schemeClr val="tx1"/>
                </a:solidFill>
              </a:rPr>
              <a:t>I. PANAIT</a:t>
            </a:r>
            <a:endParaRPr lang="en-US" sz="1100" b="1" dirty="0">
              <a:solidFill>
                <a:schemeClr val="tx1"/>
              </a:solidFill>
            </a:endParaRPr>
          </a:p>
        </p:txBody>
      </p:sp>
      <p:pic>
        <p:nvPicPr>
          <p:cNvPr id="12" name="Picture 13" descr="Image1"/>
          <p:cNvPicPr>
            <a:picLocks noChangeAspect="1" noChangeArrowheads="1"/>
          </p:cNvPicPr>
          <p:nvPr/>
        </p:nvPicPr>
        <p:blipFill>
          <a:blip r:embed="rId8" cstate="print"/>
          <a:srcRect/>
          <a:stretch>
            <a:fillRect/>
          </a:stretch>
        </p:blipFill>
        <p:spPr bwMode="auto">
          <a:xfrm>
            <a:off x="-36512" y="0"/>
            <a:ext cx="9180512" cy="6885384"/>
          </a:xfrm>
          <a:prstGeom prst="rect">
            <a:avLst/>
          </a:prstGeom>
          <a:noFill/>
          <a:ln w="9525">
            <a:noFill/>
            <a:miter lim="800000"/>
            <a:headEnd/>
            <a:tailEnd/>
          </a:ln>
        </p:spPr>
      </p:pic>
      <p:pic>
        <p:nvPicPr>
          <p:cNvPr id="13" name="Picture 12" descr="jfmi38vj.gif"/>
          <p:cNvPicPr>
            <a:picLocks noGrp="1" noChangeAspect="1"/>
          </p:cNvPicPr>
          <p:nvPr isPhoto="1"/>
        </p:nvPicPr>
        <p:blipFill>
          <a:blip r:embed="rId9" cstate="print">
            <a:lum/>
          </a:blip>
          <a:stretch>
            <a:fillRect/>
          </a:stretch>
        </p:blipFill>
        <p:spPr>
          <a:xfrm>
            <a:off x="323528" y="3807441"/>
            <a:ext cx="3489077" cy="3050559"/>
          </a:xfrm>
          <a:prstGeom prst="rect">
            <a:avLst/>
          </a:prstGeom>
          <a:noFill/>
          <a:ln>
            <a:noFill/>
          </a:ln>
        </p:spPr>
      </p:pic>
      <p:sp>
        <p:nvSpPr>
          <p:cNvPr id="14" name="AutoShape 7"/>
          <p:cNvSpPr>
            <a:spLocks noChangeArrowheads="1"/>
          </p:cNvSpPr>
          <p:nvPr/>
        </p:nvSpPr>
        <p:spPr bwMode="auto">
          <a:xfrm>
            <a:off x="6084168" y="5661248"/>
            <a:ext cx="2643206" cy="928693"/>
          </a:xfrm>
          <a:prstGeom prst="horizontalScroll">
            <a:avLst>
              <a:gd name="adj" fmla="val 25000"/>
            </a:avLst>
          </a:prstGeom>
          <a:solidFill>
            <a:srgbClr val="CCFFFF"/>
          </a:solidFill>
          <a:ln w="9525">
            <a:solidFill>
              <a:schemeClr val="tx1"/>
            </a:solidFill>
            <a:round/>
            <a:headEnd/>
            <a:tailEnd/>
          </a:ln>
          <a:effectLst/>
        </p:spPr>
        <p:txBody>
          <a:bodyPr wrap="none" anchor="ctr"/>
          <a:lstStyle/>
          <a:p>
            <a:pPr algn="ctr"/>
            <a:r>
              <a:rPr lang="es-ES" sz="1600" b="1" dirty="0" smtClean="0">
                <a:latin typeface="Monotype Corsiva" pitchFamily="66" charset="0"/>
              </a:rPr>
              <a:t>By  PANAIT   IOAN</a:t>
            </a:r>
          </a:p>
          <a:p>
            <a:pPr algn="ctr"/>
            <a:r>
              <a:rPr lang="es-ES" sz="1600" b="1" dirty="0" smtClean="0">
                <a:latin typeface="Monotype Corsiva" pitchFamily="66" charset="0"/>
              </a:rPr>
              <a:t>Documentatie   internet</a:t>
            </a:r>
            <a:endParaRPr lang="es-ES" sz="1600" b="1" dirty="0">
              <a:latin typeface="Monotype Corsiva" pitchFamily="66" charset="0"/>
            </a:endParaRPr>
          </a:p>
        </p:txBody>
      </p:sp>
      <p:pic>
        <p:nvPicPr>
          <p:cNvPr id="15" name="Picture 12" descr="ac_ordi-21"/>
          <p:cNvPicPr>
            <a:picLocks noChangeAspect="1" noChangeArrowheads="1"/>
          </p:cNvPicPr>
          <p:nvPr/>
        </p:nvPicPr>
        <p:blipFill>
          <a:blip r:embed="rId10" cstate="print"/>
          <a:srcRect/>
          <a:stretch>
            <a:fillRect/>
          </a:stretch>
        </p:blipFill>
        <p:spPr bwMode="auto">
          <a:xfrm>
            <a:off x="0" y="5602622"/>
            <a:ext cx="1187624" cy="1255378"/>
          </a:xfrm>
          <a:prstGeom prst="rect">
            <a:avLst/>
          </a:prstGeom>
          <a:noFill/>
        </p:spPr>
      </p:pic>
      <p:sp>
        <p:nvSpPr>
          <p:cNvPr id="18" name="Rectangle 17"/>
          <p:cNvSpPr/>
          <p:nvPr/>
        </p:nvSpPr>
        <p:spPr>
          <a:xfrm>
            <a:off x="5961847" y="5229200"/>
            <a:ext cx="3182153" cy="461665"/>
          </a:xfrm>
          <a:prstGeom prst="rect">
            <a:avLst/>
          </a:prstGeom>
        </p:spPr>
        <p:txBody>
          <a:bodyPr wrap="none">
            <a:spAutoFit/>
          </a:bodyPr>
          <a:lstStyle/>
          <a:p>
            <a:r>
              <a:rPr lang="ro-RO" sz="2400" u="sng" dirty="0" smtClean="0">
                <a:hlinkClick r:id="rId11"/>
              </a:rPr>
              <a:t>Sursa articol</a:t>
            </a:r>
            <a:r>
              <a:rPr lang="ro-RO" sz="2400" dirty="0" smtClean="0"/>
              <a:t>. </a:t>
            </a:r>
            <a:r>
              <a:rPr lang="ro-RO" sz="2400" u="sng" dirty="0" smtClean="0">
                <a:hlinkClick r:id="rId12"/>
              </a:rPr>
              <a:t>Sursa foto</a:t>
            </a:r>
            <a:r>
              <a:rPr lang="ro-RO" sz="2400" dirty="0" smtClean="0"/>
              <a:t> </a:t>
            </a:r>
            <a:endParaRPr lang="ro-RO" sz="2400" dirty="0"/>
          </a:p>
        </p:txBody>
      </p:sp>
    </p:spTree>
  </p:cSld>
  <p:clrMapOvr>
    <a:masterClrMapping/>
  </p:clrMapOvr>
  <p:transition advTm="240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1+#ppt_w/2"/>
                                          </p:val>
                                        </p:tav>
                                        <p:tav tm="100000">
                                          <p:val>
                                            <p:strVal val="#ppt_x"/>
                                          </p:val>
                                        </p:tav>
                                      </p:tavLst>
                                    </p:anim>
                                    <p:anim calcmode="lin" valueType="num">
                                      <p:cBhvr additive="base">
                                        <p:cTn id="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95536" y="1196752"/>
            <a:ext cx="8208912" cy="5016758"/>
          </a:xfrm>
          <a:prstGeom prst="rect">
            <a:avLst/>
          </a:prstGeom>
        </p:spPr>
        <p:txBody>
          <a:bodyPr wrap="square">
            <a:spAutoFit/>
          </a:bodyPr>
          <a:lstStyle/>
          <a:p>
            <a:pPr algn="ctr"/>
            <a:r>
              <a:rPr lang="ro-RO" sz="4000" dirty="0" smtClean="0">
                <a:solidFill>
                  <a:srgbClr val="FFFF00"/>
                </a:solidFill>
                <a:latin typeface="Harrington" pitchFamily="82" charset="0"/>
              </a:rPr>
              <a:t>Copacii sunt seva vietii pe Pamant. Este mare pacat cand padurile sunt defrisate pentru ridicarea unor blocuri elegante sau din alte motive meschine. Din fericire, exista cativa copaci faimosi care au castigat, pentru moment, lupta cu nemiloasele topoare. </a:t>
            </a:r>
            <a:endParaRPr lang="ro-RO" sz="4000" dirty="0">
              <a:solidFill>
                <a:srgbClr val="FFFF00"/>
              </a:solidFill>
              <a:latin typeface="Harrington" pitchFamily="82" charset="0"/>
            </a:endParaRPr>
          </a:p>
        </p:txBody>
      </p:sp>
    </p:spTree>
  </p:cSld>
  <p:clrMapOvr>
    <a:masterClrMapping/>
  </p:clrMapOvr>
  <p:transition advTm="16563">
    <p:sndAc>
      <p:stSnd>
        <p:snd r:embed="rId2" name="J Last - Amazing Grac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1520" y="1502688"/>
            <a:ext cx="85689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Unul dintre cei mai batrani copaci din lume este Arbol del Tule din localitatea Santa Maria del Tule, Oaxaca. Cu o vechime de 1.200 – 1.300 de ani, copacul Arbol del Tule are o circumferinta de 58 m si un diametru de 11.3 m. Desi se credea ca este vorba despre mai multi copaci, testele and au demonstrat ca este vorba de un singur copac.</a:t>
            </a:r>
            <a:endParaRPr kumimoji="0" lang="ro-RO" sz="3600" b="0" i="0" u="none" strike="noStrike" cap="none" normalizeH="0" baseline="0" dirty="0" smtClean="0">
              <a:ln>
                <a:noFill/>
              </a:ln>
              <a:solidFill>
                <a:srgbClr val="FFFF00"/>
              </a:solidFill>
              <a:effectLst/>
              <a:latin typeface="Harrington" pitchFamily="82" charset="0"/>
            </a:endParaRPr>
          </a:p>
        </p:txBody>
      </p:sp>
      <p:sp>
        <p:nvSpPr>
          <p:cNvPr id="5123" name="Rectangle 3"/>
          <p:cNvSpPr>
            <a:spLocks noChangeArrowheads="1"/>
          </p:cNvSpPr>
          <p:nvPr/>
        </p:nvSpPr>
        <p:spPr bwMode="auto">
          <a:xfrm>
            <a:off x="1115616" y="260648"/>
            <a:ext cx="6744154"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rgbClr val="FFFF00"/>
                </a:solidFill>
                <a:effectLst/>
                <a:latin typeface="Algerian" pitchFamily="82" charset="0"/>
                <a:cs typeface="Times New Roman" pitchFamily="18" charset="0"/>
              </a:rPr>
              <a:t>Arbol del Tule, Oaxaca, Mexic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rgbClr val="FFFF00"/>
              </a:solidFill>
              <a:effectLst/>
              <a:latin typeface="Arial" pitchFamily="34" charset="0"/>
            </a:endParaRPr>
          </a:p>
        </p:txBody>
      </p:sp>
    </p:spTree>
  </p:cSld>
  <p:clrMapOvr>
    <a:masterClrMapping/>
  </p:clrMapOvr>
  <p:transition advTm="2273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7" name="Picture 1" descr="1329919914_f33774b0e64705f"/>
          <p:cNvPicPr>
            <a:picLocks noChangeAspect="1" noChangeArrowheads="1"/>
          </p:cNvPicPr>
          <p:nvPr/>
        </p:nvPicPr>
        <p:blipFill>
          <a:blip r:embed="rId2" cstate="print">
            <a:grayscl/>
          </a:blip>
          <a:srcRect/>
          <a:stretch>
            <a:fillRect/>
          </a:stretch>
        </p:blipFill>
        <p:spPr bwMode="auto">
          <a:xfrm>
            <a:off x="0" y="360040"/>
            <a:ext cx="9144000" cy="6100762"/>
          </a:xfrm>
          <a:prstGeom prst="rect">
            <a:avLst/>
          </a:prstGeom>
          <a:noFill/>
          <a:ln w="9525">
            <a:noFill/>
            <a:miter lim="800000"/>
            <a:headEnd/>
            <a:tailEnd/>
          </a:ln>
        </p:spPr>
      </p:pic>
      <p:pic>
        <p:nvPicPr>
          <p:cNvPr id="5" name="Picture 1" descr="1329919914_f33774b0e64705f"/>
          <p:cNvPicPr>
            <a:picLocks noChangeAspect="1" noChangeArrowheads="1"/>
          </p:cNvPicPr>
          <p:nvPr/>
        </p:nvPicPr>
        <p:blipFill>
          <a:blip r:embed="rId2" cstate="print"/>
          <a:srcRect/>
          <a:stretch>
            <a:fillRect/>
          </a:stretch>
        </p:blipFill>
        <p:spPr bwMode="auto">
          <a:xfrm>
            <a:off x="-36512" y="332656"/>
            <a:ext cx="9144000" cy="6100762"/>
          </a:xfrm>
          <a:prstGeom prst="rect">
            <a:avLst/>
          </a:prstGeom>
          <a:noFill/>
          <a:ln w="9525">
            <a:noFill/>
            <a:miter lim="800000"/>
            <a:headEnd/>
            <a:tailEnd/>
          </a:ln>
        </p:spPr>
      </p:pic>
      <p:pic>
        <p:nvPicPr>
          <p:cNvPr id="6" name="Picture 2" descr="D:\PPTX\ANIMATIE DIVERSA, (PENTRU PPT)\images with white background\0_sun.png"/>
          <p:cNvPicPr>
            <a:picLocks noChangeAspect="1" noChangeArrowheads="1"/>
          </p:cNvPicPr>
          <p:nvPr/>
        </p:nvPicPr>
        <p:blipFill>
          <a:blip r:embed="rId3" cstate="print"/>
          <a:srcRect/>
          <a:stretch>
            <a:fillRect/>
          </a:stretch>
        </p:blipFill>
        <p:spPr bwMode="auto">
          <a:xfrm>
            <a:off x="-396552" y="-891480"/>
            <a:ext cx="3600400" cy="3600400"/>
          </a:xfrm>
          <a:prstGeom prst="rect">
            <a:avLst/>
          </a:prstGeom>
          <a:noFill/>
        </p:spPr>
      </p:pic>
    </p:spTree>
  </p:cSld>
  <p:clrMapOvr>
    <a:masterClrMapping/>
  </p:clrMapOvr>
  <p:transition advTm="15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7544" y="332656"/>
            <a:ext cx="816441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600" b="1" i="0" u="none" strike="noStrike" cap="none" normalizeH="0" baseline="0" dirty="0" smtClean="0">
                <a:ln>
                  <a:noFill/>
                </a:ln>
                <a:solidFill>
                  <a:srgbClr val="FFFF00"/>
                </a:solidFill>
                <a:effectLst/>
                <a:latin typeface="Algerian" pitchFamily="82" charset="0"/>
                <a:cs typeface="Times New Roman" pitchFamily="18" charset="0"/>
              </a:rPr>
              <a:t>Copacul de Bumbac, Sierra Leone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179512" y="1052736"/>
            <a:ext cx="87484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rgbClr val="FFFF00"/>
                </a:solidFill>
                <a:effectLst/>
                <a:latin typeface="Harrington" pitchFamily="82" charset="0"/>
                <a:ea typeface="Times New Roman" pitchFamily="18" charset="0"/>
              </a:rPr>
              <a:t>Copacul de Bumbac (Cotton Tree) este un simbol istoric al orasului Freetown, capitala statului Sierra Leone. Potrivit legendei, Copacul de Bumbac a devenit faimos in 1792, cand un grup de sclavi afro-americani si-a castigat independenta luptand pentru Marea Britanie in timpul Razboiului de Independenta. Ajunsi pe tarm, grupul s-a indreptat spre cel mai impozant copac din zona si a tinut o slujba pentru a-I multumi Domnului pentru pamantul liber dat.</a:t>
            </a:r>
            <a:endParaRPr kumimoji="0" lang="ro-RO" sz="3200" b="1"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244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1329919917_1491523fb35c2a3"/>
          <p:cNvPicPr>
            <a:picLocks noChangeAspect="1" noChangeArrowheads="1"/>
          </p:cNvPicPr>
          <p:nvPr/>
        </p:nvPicPr>
        <p:blipFill>
          <a:blip r:embed="rId2" cstate="print">
            <a:grayscl/>
          </a:blip>
          <a:srcRect/>
          <a:stretch>
            <a:fillRect/>
          </a:stretch>
        </p:blipFill>
        <p:spPr bwMode="auto">
          <a:xfrm>
            <a:off x="-1" y="0"/>
            <a:ext cx="9201509" cy="6858000"/>
          </a:xfrm>
          <a:prstGeom prst="rect">
            <a:avLst/>
          </a:prstGeom>
          <a:noFill/>
          <a:ln w="9525">
            <a:noFill/>
            <a:miter lim="800000"/>
            <a:headEnd/>
            <a:tailEnd/>
          </a:ln>
        </p:spPr>
      </p:pic>
      <p:pic>
        <p:nvPicPr>
          <p:cNvPr id="6" name="Picture 1" descr="1329919917_1491523fb35c2a3"/>
          <p:cNvPicPr>
            <a:picLocks noChangeAspect="1" noChangeArrowheads="1"/>
          </p:cNvPicPr>
          <p:nvPr/>
        </p:nvPicPr>
        <p:blipFill>
          <a:blip r:embed="rId2" cstate="print"/>
          <a:srcRect/>
          <a:stretch>
            <a:fillRect/>
          </a:stretch>
        </p:blipFill>
        <p:spPr bwMode="auto">
          <a:xfrm>
            <a:off x="-36512" y="-27384"/>
            <a:ext cx="9201509" cy="6858000"/>
          </a:xfrm>
          <a:prstGeom prst="rect">
            <a:avLst/>
          </a:prstGeom>
          <a:noFill/>
          <a:ln w="9525">
            <a:noFill/>
            <a:miter lim="800000"/>
            <a:headEnd/>
            <a:tailEnd/>
          </a:ln>
        </p:spPr>
      </p:pic>
    </p:spTree>
  </p:cSld>
  <p:clrMapOvr>
    <a:masterClrMapping/>
  </p:clrMapOvr>
  <p:transition advTm="118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1043608" y="404664"/>
            <a:ext cx="7281160" cy="707886"/>
          </a:xfrm>
          <a:prstGeom prst="rect">
            <a:avLst/>
          </a:prstGeom>
        </p:spPr>
        <p:txBody>
          <a:bodyPr wrap="none">
            <a:spAutoFit/>
          </a:bodyPr>
          <a:lstStyle/>
          <a:p>
            <a:r>
              <a:rPr lang="ro-RO" sz="4000" smtClean="0">
                <a:solidFill>
                  <a:srgbClr val="FFFF00"/>
                </a:solidFill>
                <a:latin typeface="Algerian" pitchFamily="82" charset="0"/>
              </a:rPr>
              <a:t>Copacul Inchisoarea Boab</a:t>
            </a:r>
            <a:endParaRPr lang="ro-RO" sz="4000">
              <a:solidFill>
                <a:srgbClr val="FFFF00"/>
              </a:solidFill>
              <a:latin typeface="Algerian" pitchFamily="82" charset="0"/>
            </a:endParaRPr>
          </a:p>
        </p:txBody>
      </p:sp>
      <p:sp>
        <p:nvSpPr>
          <p:cNvPr id="1025" name="Rectangle 1"/>
          <p:cNvSpPr>
            <a:spLocks noChangeArrowheads="1"/>
          </p:cNvSpPr>
          <p:nvPr/>
        </p:nvSpPr>
        <p:spPr bwMode="auto">
          <a:xfrm>
            <a:off x="179512" y="980728"/>
            <a:ext cx="86764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3600" b="0" i="0" u="none" strike="noStrike" cap="none" normalizeH="0" baseline="0" dirty="0" smtClean="0">
                <a:ln>
                  <a:noFill/>
                </a:ln>
                <a:solidFill>
                  <a:srgbClr val="FFFF00"/>
                </a:solidFill>
                <a:effectLst/>
                <a:latin typeface="Harrington" pitchFamily="82" charset="0"/>
                <a:ea typeface="Times New Roman" pitchFamily="18" charset="0"/>
              </a:rPr>
              <a:t>Copacul Inchisoarea Boab (Boab Prison Tree) este un imens copac gol pe dinauntru, aflat in afara orasului Derby din Australia. Legenda spune ca in 1890, copacul a fost folosit ca inchisoare pentru cativa prizonieri indigeni ce erau transportati la Derby pentru a fi executati. In ultimii ani, copacul a fost inconjurat de un gard din fier pentru a preveni vandalismul.</a:t>
            </a:r>
            <a:endParaRPr kumimoji="0" lang="ro-RO" sz="3600" b="0" i="0" u="none" strike="noStrike" cap="none" normalizeH="0" baseline="0" dirty="0" smtClean="0">
              <a:ln>
                <a:noFill/>
              </a:ln>
              <a:solidFill>
                <a:srgbClr val="FFFF00"/>
              </a:solidFill>
              <a:effectLst/>
              <a:latin typeface="Harrington" pitchFamily="82" charset="0"/>
            </a:endParaRPr>
          </a:p>
        </p:txBody>
      </p:sp>
    </p:spTree>
  </p:cSld>
  <p:clrMapOvr>
    <a:masterClrMapping/>
  </p:clrMapOvr>
  <p:transition advTm="2156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1329919919_7055465a47c3a56"/>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a:ln w="9525">
            <a:noFill/>
            <a:miter lim="800000"/>
            <a:headEnd/>
            <a:tailEnd/>
          </a:ln>
        </p:spPr>
      </p:pic>
      <p:pic>
        <p:nvPicPr>
          <p:cNvPr id="5" name="Picture 1" descr="1329919919_7055465a47c3a56"/>
          <p:cNvPicPr>
            <a:picLocks noChangeAspect="1" noChangeArrowheads="1"/>
          </p:cNvPicPr>
          <p:nvPr/>
        </p:nvPicPr>
        <p:blipFill>
          <a:blip r:embed="rId2" cstate="print"/>
          <a:srcRect/>
          <a:stretch>
            <a:fillRect/>
          </a:stretch>
        </p:blipFill>
        <p:spPr bwMode="auto">
          <a:xfrm>
            <a:off x="-36512" y="-27384"/>
            <a:ext cx="9144000" cy="6858000"/>
          </a:xfrm>
          <a:prstGeom prst="rect">
            <a:avLst/>
          </a:prstGeom>
          <a:noFill/>
          <a:ln w="9525">
            <a:noFill/>
            <a:miter lim="800000"/>
            <a:headEnd/>
            <a:tailEnd/>
          </a:ln>
        </p:spPr>
      </p:pic>
    </p:spTree>
  </p:cSld>
  <p:clrMapOvr>
    <a:masterClrMapping/>
  </p:clrMapOvr>
  <p:transition advTm="12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cerc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incercare</Template>
  <TotalTime>145</TotalTime>
  <Words>776</Words>
  <Application>Microsoft Office PowerPoint</Application>
  <PresentationFormat>On-screen Show (4:3)</PresentationFormat>
  <Paragraphs>41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incercare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acasa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comaci faimosi</dc:title>
  <dc:creator>Pany John</dc:creator>
  <cp:lastModifiedBy>AlexB</cp:lastModifiedBy>
  <cp:revision>21</cp:revision>
  <dcterms:created xsi:type="dcterms:W3CDTF">2012-04-07T14:07:26Z</dcterms:created>
  <dcterms:modified xsi:type="dcterms:W3CDTF">2012-04-11T18:08:44Z</dcterms:modified>
</cp:coreProperties>
</file>