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5" r:id="rId9"/>
    <p:sldId id="262" r:id="rId10"/>
    <p:sldId id="263" r:id="rId11"/>
    <p:sldId id="264" r:id="rId12"/>
    <p:sldId id="267" r:id="rId1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96" y="-2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292541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13545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80010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35008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371445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347893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177720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79304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181329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336047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87D52-006C-47E7-B17D-695464EF8336}" type="datetimeFigureOut">
              <a:rPr lang="ro-RO" smtClean="0"/>
              <a:pPr/>
              <a:t>09.06.2013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63756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87D52-006C-47E7-B17D-695464EF8336}" type="datetimeFigureOut">
              <a:rPr lang="ro-RO" smtClean="0"/>
              <a:pPr/>
              <a:t>09.06.2013</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3822-4C9C-4C5E-8CB7-72E2B2DD9B27}" type="slidenum">
              <a:rPr lang="ro-RO" smtClean="0"/>
              <a:pPr/>
              <a:t>‹#›</a:t>
            </a:fld>
            <a:endParaRPr lang="ro-RO"/>
          </a:p>
        </p:txBody>
      </p:sp>
    </p:spTree>
    <p:extLst>
      <p:ext uri="{BB962C8B-B14F-4D97-AF65-F5344CB8AC3E}">
        <p14:creationId xmlns:p14="http://schemas.microsoft.com/office/powerpoint/2010/main" xmlns="" val="187582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eethoven.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4572000" y="3733800"/>
            <a:ext cx="609600" cy="609600"/>
          </a:xfrm>
          <a:prstGeom prst="rect">
            <a:avLst/>
          </a:prstGeom>
        </p:spPr>
      </p:pic>
      <p:pic>
        <p:nvPicPr>
          <p:cNvPr id="4" name="Beethoven.mp3">
            <a:hlinkClick r:id="" action="ppaction://media"/>
          </p:cNvPr>
          <p:cNvPicPr>
            <a:picLocks noChangeAspect="1"/>
          </p:cNvPicPr>
          <p:nvPr>
            <a:videoFile r:link="rId1"/>
            <p:extLst>
              <p:ext uri="{DAA4B4D4-6D71-4841-9C94-3DE7FCFB9230}">
                <p14:media xmlns:p14="http://schemas.microsoft.com/office/powerpoint/2010/main" xmlns="" r:embed="rId3">
                  <p14:fade out="1500"/>
                </p14:media>
              </p:ext>
            </p:extLst>
          </p:nvPr>
        </p:nvPicPr>
        <p:blipFill>
          <a:blip r:embed="rId4" cstate="print"/>
          <a:stretch>
            <a:fillRect/>
          </a:stretch>
        </p:blipFill>
        <p:spPr>
          <a:xfrm>
            <a:off x="6960096" y="5517232"/>
            <a:ext cx="609600" cy="609600"/>
          </a:xfrm>
          <a:prstGeom prst="rect">
            <a:avLst/>
          </a:prstGeom>
        </p:spPr>
      </p:pic>
      <p:sp>
        <p:nvSpPr>
          <p:cNvPr id="9" name="AutoShape 6" descr="data:image/jpeg;base64,/9j/4AAQSkZJRgABAQAAAQABAAD/2wCEAAkGBhQSERQUDxAUFBUUFRQVFRQUFxgUHBUUFBQXFxQYFB0XHSYfGhkjGhQXHy8iJicpLC0sFR8xNTAqNSYsLCkBCQoKBQUFDQUFDSkYEhgpKSkpKSkpKSkpKSkpKSkpKSkpKSkpKSkpKSkpKSkpKSkpKSkpKSkpKSkpKSkpKSkpKf/AABEIALcBFAMBIgACEQEDEQH/xAAcAAEAAgIDAQAAAAAAAAAAAAAABgcEBQEDCAL/xABNEAACAQMCAwUEBQgFCgUFAAABAgMABBEFEgYhMQcTIkFRFGFxgQgyQpGhIzNScoKSscE0Q1NishUkY3ODk6LC0dIWNURVwxhUZNPw/8QAFAEBAAAAAAAAAAAAAAAAAAAAAP/EABQRAQAAAAAAAAAAAAAAAAAAAAD/2gAMAwEAAhEDEQA/ALxpSlApSlApSlApSlApSlApSlApSlApSlApShoNPxNxXbWEJlu5Qi89q9Wc4+rGvVj+A88Cq8iTUteZZGZ9O08EMgH52cqcqx92Rn9H3N1rdWnZ9BLqtzcXzyXMiMj28cp3RxwuPDtXodsiyLjoNoOCTmttxDw5c3k3dvc91ZBRuSHIlmbnuWRvsp8Ov40G54f1T2iBXypbxI+wgr3kbFJNpHluU49xFbKo9penR2U4hgQRwzJ4FHRZoh4vfl48H/YsfjIaBSlKBSlKBSlKBSlKBSlR7hPiR7prxZEVDa3ktuu0nxIgUozZ8yG/CgkNKUoFKUoFKUoFKUoFKUoFKUoFKUoFKUoFKUoFKUoFKUoNPrP5N4rjoEPdS/6mUgZP6rhGz5Df61txXRqIj7qTviojKMJCxAAQghtxPIDGa1fB+uJc24Mcyzd0zQvIjbg7RnAbI/SXa37XuoNL2k8b2tjGgmkPf5EsCINx3RnkW5jajc0J9GbGcVLrC8WaJJYzlJEV1PqrqGU/cRVVdp3ZJc6jfxzwzRrGURH3lsx7C2SoA8QIbOMjnny51aWlaesEEUMedkMaRrnrtjUKuffgUGXSlKBSlKBSlKBSlKBUE4Kbbq2sxeXe2swH+shO4/eBU7qBaX4OJLtf7axgk+Ox9lBPaUpQKUpQKUpQKUpQKUpQKUpQKUpQKUpQKUrjNBzSuAa5oFKUoIB22aXdXGm93ZRvITNGZUj5s0QDcgPPx7Dj3e6uvsV4QnsLJ/a1KPPJ3ndE80UKFG7HRjjJHwzzqwyKCgUpSgUpSg4zXNRjtKtGfTLoxkh40E6EdQ9u6zKR846y+DeKY9QtI7iIjxAB1B5xyADeh9MHp6gg+dBvKV0XV6kal5XVFHVnYKo+JPKoNrnbhptvkJM1ww8oF3DP6zYX7iaCwKVQep/SLuJDtsrGNfQyFpm/dTb/ADrWHXuJb382t2qnp3cIt15+jFVz95oPR9V5q19HDxHbyPIirJYTREsyqAUl38yTy8qq2Tss165/pHeHP9vchvw3mtZqPY7ewTW0MzQK107RxkOSAyruO/C8uXTGaD0meKrPzvbb/fR/91fScTWh+reW5+E0Z/5qoI/R11D+2tP35P8A9dY0/wBH/U16C3f9WXH+JRQekUv4yMiVCPUMp/nXNeXpOxTVlOPY8+8SxY/x0oPVFKUoFKUoFKUoFKUoFKUoFKUoFa7X7KSW3kW3kMcuN0TjylQ7k3eqlgAQeoJrY1waCu+Hu0e7MSvqGlyqh5NcWpE6KVOHLxqS6bSCCPERg8qn9neJLGskTq6OAyupyGB6EEVXuocIXcepyyadqHsouFE/ctH3sUsikLOSC2FbnG2QMneefKtzwtHcWs0kV6kQE774nt93dmbBMw2vziZ9vebeak7yDk4IS+lKUClKUClK4JoOaVHeLOPbPTkzdTAMRlYl8Uj/AAXyHvOB76rh+KdZ1rK6ZB7Fak479ztZl9Q+M/KMcvX1CwuMuM7G0idL24UF0Ze6XxyMGXHJBzGQepwPfXm7gS+1KKVzo6zMSuHEad4pGDguCCuRzIzzq6uG+we0hPeXrteSnxHflU3E5J2g5b9onPpUh4GhWF7+1QBVhuyyIowFiuYo5lAA6Dcz0FL8LcH3GuTSe36myyxN44JQ7SqPVUbaqrk45dPMDPO0tG7DNMgwXie4YeczkjP6qbVx8Qa7O0zQu7VdUtRturLEjEcu+gHKWOT18JOPmPOtzddpOnRIGlvoF3KrbQ4dgGGRlUy34UG507RYIBi3t4oh6Roqf4QKzMVXN72+aWmdjzS/qREZ/wB4VrT3H0kLQfm7O4b9Yxp/AtQW/UF7TBtl0qX9DUoVPwlVl/lUNb6SqeWmv85wP/jNaPiztwS9iiT2Jo2iuIJ1bvQ/OFs4+oOoJFB6HArmqltvpHWR/OWtyvw7t/8AnB/CtzZduulSfWneL/WRP/FA1BYNK0EHaBpzruXUbXB9ZkU/MMQRSg39KUoFKUoFKUoFKUoFKUoFKUoFKVwaDQcZ38VvCs8kscbQuJIy7Km8gEPGM9S8ZdcepB8q2EwFxFG8TAgtBKj+qB1fI+KZH7VedO1iG8u9Zkh7mVypVLeNQSO7IGGXywxJJP3nly9A8G6K1pY21u7bmiiVWI5jd1YD3AnA9woN1SlKBSuDVScU8f3NhqjW1iqXouPGLbLM8MxBDqCuSFO0SFT03H6ooLQ1XVoraJpbiVYo1+s7nAH/AFPoBzNVld9oF/qrtDoEBjhB2vfTDaB692DnH3M3PotYvDvDDands3EMshnjy0enspijWPON6YOJU6A7T6bic1Zuo6xa6fADPJFbxKMKOSjA+zGq8yfcoNBE+Fuxq1t3769Zr25J3NJP4l3eqqc5PvYk/Cp3c3CRIWkdI0Uc2chVUe8nAAqqr3tfur1jFoFg8vPBuJVwq+/GQq/F2+VdNv2NXl84l13UnfzEMRyF9wJARP2V8+tBuuIu3bT7fKwF7pxyxEMJn3u3LH6oaoAvHOr3l5I+mWht2uok5bQdyW5Yd4rzAKSO+AJA8lq39B7OdPshmC0j3DmZZB3j/Hc+dvTywK13EOtQG+02WG5ikZbiS2dUkVyFuoWAyFOfzkcf30Fbap2U6tPDJcapqA2xxySlGkeYjYhYgKMIvTyNbvh/6PNs0Mb3VzcFnRHKIEjCllBK8wxOM48qtXiDTDcW8kIIAl2oxOfzZYd6BjzKbgPeRXfPqkMf5yaNP1nVcfeaCF2vYbpSYzbu5Hm8sn8FIH4VsY+yXSl6afF8y7fxatu/F9kOt9bD/bR/91dF3x3YRxs7X9vtUZO2VGPL0Ckkn3AUGGey3S//AG6D90/9ai/aN2Y6fFpt1Lb2aRyxx71dS4xtYE8t2OmR086iPFH0iJ2crp0KxRjpJKN7t79udq/DxfyqL3HbNqM0MsNxJHLHNG8bBo1UgOpGVKY5jPnmgti27EdLubeKRI5o+8jjfKSt9tA329w8/StPqP0bIjn2a+kX0EqLJ95Ur/CrD7NrnfpNkxOf83jX9wbf+WpLQec7j6Ot+GISe1dfIl5EPzHdnH31xXo2lApSlApSlApSlApSlApSlApSlAoRSlBxtrHkv1WVImOGkDleXI93t3DPrhgceYB9Kya0fFwKwrOoObWRZ+XnGuVnHzheT54oN5XReXqRI0krqiIMs7HaFA8yT0rU8TcX29jEHnYln5RRRjfJMx6LEo69Rz6c6jFvwnc6m6z61+TgBDQ6cjch6NdMPrv/AHfL3cxQdFzxJeawxi0nNtZg7ZNQcENJ5MLVTg/tfivn18S9mdla6Y4ibuZImWf2xmAlMiHLHeceJlLAKCBkis3Ue1CKMJbabavcXZBUWkY2i3KHayzEeFApBGB6eQINYtp2bzXji54hue9K+JLOMlIIf1sHxHHX4c2YUELtNe1S6kEWlSvqCwNujvZ4FgMTgEEK5bDBlJUh8kg9OWalvDPZLFcbbvVrmS+mcA7XLIiHPNCv1vCQRtOBkHw1tNI4+020SeH2y3EVu+Y+7O78nLlu7QIMsUYOuFB8Oz1qOQ9pt7dGSPQdOeRWldhcTDaib+bYGQoO7cebefTnQWzDBHDGFRUijQclUBFUe4DAAqJa52xaba5BuRMw+xbjvfluHg/4qi47Ib6+YPreqOw69zBzUfDICKenRD8aluidkum2uClmkjD7c/5Y59cP4QfgBQUh2ldrUupHu4A8FsP6vPilPrLt5Eei8x58zjEN4etJpbqFLTPftIndFTgrIGBVs+WCM58sZq2OKfo/XD3UkllNB3Mjs4WQshj3HJXwqQQMnHSp12cdksOmflZGE1yRjvMYWNT1EQPPJ82PMjlyGQQg79i2r3H9M1NSD5NNPNj5EBfuNdkf0am+3qK/KAn+MlXmK5zQUl/9NKf+4t/uB/31UnGOgLZXk1tHN3ohIUvt2ZbaCwxk9CcdfKvY9ece2Ls3uY72a6gheWGdu8JjBcxufrhwOeM5IPTnjyoKsJrmNCSAoJJOABzJJ6AVstN4XurhtlvazSNnHhRuXxOMD51enZf2K+yOt1qG1p15xwg7libyZj0Zx5Y5DrzOCArax431nSlWJhLFGnJYriDwgZzgFlBxzPQ1LdG+kjIMC8slYebQMV+5XyD+8KvR4gwIYAg9QeYPxFRTXOyrTbrJks0Rj9uH8i2fU7MAn4g0GrtO3bS3UM00kZPVHifI+Ozcv3GuKjV79GuIuTDqEiJ5K8SyEftB1B+6lBdFKUoFKUoMDVdYS3CNNkI8ixl+W1GfIQyHyUthc+rj41nA1ha3pCXVvLBKPBKjI3uyORHvB5j3ioTwtw7d2tsptL6WZotySWl3tZC8Z2ukUgAeLmCVPMYK5GDQWJSsXS9RWeFJUyA6g4bkVPmrDyYEEEeRBrKoFKUoFKUoFK4zXVdXaRozyOqKoJZmIUKB1JJ5AUHaTUP4m4xJkay06EXV0ykOp/NW6sMFrlvLl9jqfd54kmrXOq5SwZ7Wzzh70jEk48xZq31V8u8PyHKvmTWbbTQLDSbX2i6PMwxnO1j1lvJT9Xrzyc9ByoMPhPSrbT4pLzU5w1zCzW73Exz3Yj5RpbqeYDRlCABuO+uWvL/WeVvv0+wPIzMMXFwv+iH9Wh9fxPSsTTeHoxqPe61cW9xO0TTBQyrDayRbA42E4J7sph3GfyZPkDWxu+0Ge9dodAg77B2vezArBGf7vnIw/wD4MKDoupLXhxGMcR7maMbRnLtcxciGc89rq270UxtgeICoZxt2hX2p6e5s7CWK03Kk0ud7OepQbQPBnGSAfIHGcVOIOyRCGmvbl7y+I3JPN9SKRTuTZH02BgMg8iMjAzXWe0Sx0uBLff7TdEs0kNqO8JnlYvLlhyHjYjGScY5cqCH9i/ZZvLXWpWuUwBBFMp8TZyZCp+yAMDPI7iccgauq81G3tYwZpYoI1GBvZY1AHkucD5Cq5a+1/Uj+Qij0uBvtSeKUj4EFgf2V+Nd2n9hNuW7zUrq4vZT1LuVU/iXP73yoMjWO3nToeULS3LeQiTAz+tJt/AGtE3a1q11/5dorhT0eRZJB8zhFH31Zej8I2dqP82tIYv7yoNx+LHxH5mtxQUtJa8VXGculuD5AwJj5qGb8a6H7LNel5zauB7vaLg/4VxV3tIB1IHxrq9uj/tE/eH/WgpBuwbUG+vqin4mZv410SdgGoD6moxH4tMv8AavpZQehB+BzX3QefX7Idci/M3wb/V3Uqf4gK6Xs+KLTmGunA/RZLkH9klj+Feh80oPOsXbhq1qdt7AjEciJoWhY/u7R/wANSrRvpHW7YF3aSxHl4o2Eq/HB2sB99W5PbI6lZEV1PUMAwPyNQ/W+x7TLnJNosTH7Vue5x8l8H/DQbLQe0OwvMC2vIix/q2Pdv+6+CflmpFmqG4g+jlIuWsLpZMcxHONjfJ1yCfiF+VRqPiHW9EYLN3yRg4CTjvojjyRskD4KwoPT9KpKw+kkuwe0WLb/ADMUg2n3gOMj4ZPxpQXbSlM0ClKUHBrTMe5u+mI7oYPoLiNPDn9eJcf7BR51ujXmxdTv9S4gUBpAYbrITnst4oZeZK9B4V55+sTjzoPQumWpjDg8gZZXX4SOX/ix++s6uAK5oPlmx1rnNfM0IdWVwCrAqQfMEYIPyqDaHqWpWzSwzW63cFvIY0kjkAuO62hoy6NhZTsYDkQSQep6hPKjHGfaBbaamZ23St+bgjwXc+XL7K58z8snlWxvdaiNm04uVijaMlZ2IUIWBCsQ/mD9kjORjHlVU8C8ISzEXUW4zSc5NSvFDurDk62UJJ5ggr3smOnIYoO4cTaglxHfajJ3XI9xpMQLSSQtykeUfY2r4t7+aY8IOKlF1pner7ZxBNEkKYdLMPmCM9VMzf8AqJfdjb6A5rqsLyCBpIdHgN/dMcXNzI25N3Q+1XBBBx/ZJnoQAKwrSytrM97rlz389uypBG2WRVKgxeyQ8yzY8O87mzGeYxQbT2u81MbbXfYWR5e0Mu24mX/8dD+ZQj7Z59MDyqL9ovENtpFkbLSnWO5lYCUoS0qqQd8kr9e8PIDJyNxIxgVKSNR1L9PTLQ/D2uZT+FuD82rD1ObSbCM2MVot1LJgm0iT2iWVx0aZjnB88scjOQKCnuybg3/KN+vfRl7eLLzk5w3I7EJHMlmxyz0Bq79W7RbS0ItbCI3U6jalraKCEx5Oyjag9cZI9K1en8DXd1GEuimm2fX2CxwrOD/9xKOpPmBnPuNbybUdK0SLZmK3yPzaDdLJ6EgZdviaDSHhHU9T56rd+yW5/wDR2h8RHpLJzB+HiHwqV6JwpY6bHm3hihAHilYjcR/fkfn+OKip4x1XUOWlaf7NE3S6vvDkfpJGM/wcUi7G/aGEms6hcXr9e7DGKJc9QoHPHw20GdrfbVptsdqzG4f9G3Xfz8vEcIfkTWjftN1a6/8ALNEdVOcSXGQD7+exR8NxqwdF4Rs7Qf5raxRHpuVRuPxY+I/fW3xQVE+h8TXP5y9gtVP2UKjHzjRm/wCKuo9it/NzutdlJPUASyf4pV/hVx0oKZH0b4zzk1GVj690v82NG+jXD5X8g+MSH/mFXNSgo2b6NrLzh1Pn5boCv4rJ/KsZux3WoOdrqQOOgWeaM/cRj8avumKDz895xRY/WWeZR/djugQPUrlx94rusPpD3UTbL+xRiOuwtAw95Vww/hV9YrD1PRYLhdtzBHKvpIivjPpkcvlQQrQ+3PTbjAeV7dj5TrgZ/XXKj5kVO7S+jlQPDIkiHoyMGU/AjlVda/2B2E+Tb95av/ozvTPvR/5EVXt92VavpbmXT5XlUc91szKxA/TiPNvgN1B6OrqntldSrqrKwwVYBgR6EHkRVDcOfSBuYG7vVLfvNpwzoO6lX13KcKT7vDVvcMcdWeoDNpcKzAZaI+CRfXKHnj3jI99Bo9R7EtLmkL+ztHnqsTsi59QvQfLArip7SgVEu0N7iSOG0sZe5mu5ShmGQYoY0aSVlxzzhVUY/S6ipYarLtO4yaK6t7bTgJb9hIip1EQnUDc3kH8IYA8gMk8sZCbcKXbSWsZlcSOm+F5B0d4JHhd/2mjJ+dbitRwrofsdpBb7txjTDN+lIxLSNz9XZj86+tf4hjtFR52VEZgC7EKBzAx7zgk49Eag2tdaQAEkAAt1IABOOmcda+wawr7XIIfz1xFH7ndVPyBOTQZ1Y97dd2u4jluUMf0QxA3fAEgn3ZrU/wDioOSLW2nnI8wncqM9MtOV5e8A1pNU115MxXF7bwbhg29mpvbggjmM7TtJHL80fjQS7UNVit033EqRIPtSMFGfQZ6n3VEr3iCaSVZbG3ZI32wvc3StHHzb8i6x8pXwzMuSEX8r1wMjD0a0kP5WGxHeplXvtTlLOCvVkTLOgIw23MYGce81rx/c6jfXxtba5kvowF/ooCwliMuCEJXCnl43JGOZoJ9p/cLPJtSXVrpJWZNgXuIWkCu7DJ7i3PeM/m0nxzz+9StNkjnXLtYbefMy2tu7pG0g2o8cjACWZiO7O1cAkt4a3HdXpiwz22lWyD7GySQKOviIEEPryD/zqNXepWMAM+nxTXtzE6ub2RsqdvJka5nIQBkLKFjz9bktBIrW6u54xFpdoun2w5LPcRhW2+tvbDGPXMmM56VHLvV9P0y/TDzX182Y5cgzzMzgGIIxwkbBgF2LjlJz6CpC1hc3cQm1DUUtrZlD91Zt3YKEbh3tzJhiMHntCj+NUxoPCcv+Vt9jC17DBcd6jwsRG2x98SvLINq8wuepODjPWgudtL1LUP6VL/k+3b+ot2DzuvpLN9VM+iA+ldQ1vS9IHs9nGJJ2/qLZTPPI3+lbmc5/SPwFdzcKX17z1O+7mI9bSxzGCPSWZvG3vAAFSTQeF7ayTZaW6RA9So8Tfrscs3zJoImbbWNR+u66Vbn7KES3LL725LGT7sEZ863HDvZrZWZ3pD3s3U3E572Qn1y3JT8AKlGK5oOAK5pSg1GsuY3t5QSAJBFIM8tlxhASPdKIufpn1NbYVi6rYiaGSI8hIjLn0JGAR7wcH5V86NemWCN2GGK+MfoyL4ZF+Thh8qDNpSlApSlApSlApSlApSlBouJeCLO/XF3bq5xykHhdf1XHP5dPdVNcVdg1zbN32lStMFO4Jnu5kx+gQQH+W0+416CrjFB5ntO23VbVe5m7t3jOCbiM94Pc+CpJHqRn3mleir3QbeZt09tDI2MbpI0c4HQZYE45muaCH6pxBNDbyzCR2McUkgABx4ELDJY8xy8garC1ee0RXtU9p1CdVvbiY7H7lBIGAbl0LHBAcZwc8sCr/vdGhlDCWFG3gq2QAWBGCCRzqGX3Bu1e7aGeXEDW6yROj74cERiVJ2AR1JzlMg5J5ZwoYPC/Gt5OZYbtJYLiDb3iADBVwdrJttn5HB6k+XM1oL3UpdQtWaWKTvIJMxtciRVG5cSSIkcGdqgtjJB8PLmKl3DXBxlHtcjqjzxQgJ3cbBERSefdqg3l3YnA6BRzxmvnSezyWGe4cThhI3hMve4C53hY1jnUKgMjDnk+E+tB02cUkkUftG6R9i7+8i1GcM+BuJiO1F555DlWXaW8i/mY7hPLFpYwWn43TEj762D8KzesLfF7tf8A5jXQ3Bkh6w2R/XFxL/iegiXD3B6WyvNPFHI9xh5JNRvFQHqfFHEGV+ZOd5J+FbS71tkgkWyvbcOqOY7fTLUybpAp2Kz4kUAnAzsWtxpnB8qA7V0+Ih38S2JLYLlgQxm6YPLl5Vthod0fr6nIo9IYYIx8u8VyPvoK24H0G+kEsmq6bLeTSSBk9skRI4xtAJKMW5nAHKI4Ciphf3c8SgXepWWnR45RwBWfb6K8+B90Vbb/AMERN/SJ7uf3SXMoH7sRRPwrO03ha0tzm3tIIz+kkahs+9sZ/Ggg8K2TsHhs73VpfszTq7oD5FXutkKjzyi8qhfa/p2qXk1qjWDLFtPdwwMZwrliD3rKoVX27fcB0J51f+KYoIJwr2XQR29v7erXU0caDE8jTRxEL9SKMnYFHQcj0qcxRBQAoAA6ADAHwAr7oaBStDDxXGLuS0uGWKXwvCGOBPCw5FM9WDBlK/3c9Dy3ooOaUpQKUpQYeq6rFbRPNcSLHHGMs7dAP5knkAOZziot2f8AGtvfS3a2jMUSRZBvXYcTDx4B8t6M3+0rr7W+DrjUrNIrV1VklWQq5KhwFZcZAPMFs8+VfPZV2b/5KhcyuHnm294VztVVztRc8z1JJ5Z+XMJ3SlKBSlKBSlKBSlKBSlKBSlKBSlKDg1XU8Ooxa488ksxsRH+ThiV5RJmPG3aoKq4k8RZiOWMEjOLGrgig13D1m8VvGsoCsASVBzs3MWCAjkdobby5cq2VKUClKUClKUClKUClKUChpSgiPHXCttcmCa8gWVIGKvksuIpcKWypH1G2N15APXdZ6e1hNEkcsj2srd13crGQ28m0mMxu2W7ttu0qScErjAyKkV3GrIyyAFCrBgehUjDA+7FR7h6+S6gMaTpK1tPGjSKwkDiF0kRsg8y0e3J/SLelBJ6UpQKUpQKUpQKUpQKUpQKUpQKUpQKUpQKUpQKUpQKUpQKUpQKUpQKUpQKUpQKUpQKUpQV726yTDSZO4OFMkYmIOD3PPI94LbAQPL3ZrA7BeEpbS0kmn5G6KMiAg4jQNtY45ZbceXoBSlBaNKUoFKUoFKUoFKUoFKUoFKUoFKUoFKUoFKUoFKU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0" name="AutoShape 8" descr="data:image/jpeg;base64,/9j/4AAQSkZJRgABAQAAAQABAAD/2wCEAAkGBhQSERQUDxAUFBUUFRQVFRQUFxgUHBUUFBQXFxQYFB0XHSYfGhkjGhQXHy8iJicpLC0sFR8xNTAqNSYsLCkBCQoKBQUFDQUFDSkYEhgpKSkpKSkpKSkpKSkpKSkpKSkpKSkpKSkpKSkpKSkpKSkpKSkpKSkpKSkpKSkpKSkpKf/AABEIALcBFAMBIgACEQEDEQH/xAAcAAEAAgIDAQAAAAAAAAAAAAAABgcEBQEDCAL/xABNEAACAQMCAwUEBQgFCgUFAAABAgMABBEFEgYhMQcTIkFRFGFxgQgyQpGhIzNScoKSscE0Q1NishUkY3ODk6LC0dIWNURVwxhUZNPw/8QAFAEBAAAAAAAAAAAAAAAAAAAAAP/EABQRAQAAAAAAAAAAAAAAAAAAAAD/2gAMAwEAAhEDEQA/ALxpSlApSlApSlApSlApSlApSlApSlApSlApShoNPxNxXbWEJlu5Qi89q9Wc4+rGvVj+A88Cq8iTUteZZGZ9O08EMgH52cqcqx92Rn9H3N1rdWnZ9BLqtzcXzyXMiMj28cp3RxwuPDtXodsiyLjoNoOCTmttxDw5c3k3dvc91ZBRuSHIlmbnuWRvsp8Ov40G54f1T2iBXypbxI+wgr3kbFJNpHluU49xFbKo9penR2U4hgQRwzJ4FHRZoh4vfl48H/YsfjIaBSlKBSlKBSlKBSlKBSlR7hPiR7prxZEVDa3ktuu0nxIgUozZ8yG/CgkNKUoFKUoFKUoFKUoFKUoFKUoFKUoFKUoFKUoFKUoFKUoNPrP5N4rjoEPdS/6mUgZP6rhGz5Df61txXRqIj7qTviojKMJCxAAQghtxPIDGa1fB+uJc24Mcyzd0zQvIjbg7RnAbI/SXa37XuoNL2k8b2tjGgmkPf5EsCINx3RnkW5jajc0J9GbGcVLrC8WaJJYzlJEV1PqrqGU/cRVVdp3ZJc6jfxzwzRrGURH3lsx7C2SoA8QIbOMjnny51aWlaesEEUMedkMaRrnrtjUKuffgUGXSlKBSlKBSlKBSlKBUE4Kbbq2sxeXe2swH+shO4/eBU7qBaX4OJLtf7axgk+Ox9lBPaUpQKUpQKUpQKUpQKUpQKUpQKUpQKUpQKUrjNBzSuAa5oFKUoIB22aXdXGm93ZRvITNGZUj5s0QDcgPPx7Dj3e6uvsV4QnsLJ/a1KPPJ3ndE80UKFG7HRjjJHwzzqwyKCgUpSgUpSg4zXNRjtKtGfTLoxkh40E6EdQ9u6zKR846y+DeKY9QtI7iIjxAB1B5xyADeh9MHp6gg+dBvKV0XV6kal5XVFHVnYKo+JPKoNrnbhptvkJM1ww8oF3DP6zYX7iaCwKVQep/SLuJDtsrGNfQyFpm/dTb/ADrWHXuJb382t2qnp3cIt15+jFVz95oPR9V5q19HDxHbyPIirJYTREsyqAUl38yTy8qq2Tss165/pHeHP9vchvw3mtZqPY7ewTW0MzQK107RxkOSAyruO/C8uXTGaD0meKrPzvbb/fR/91fScTWh+reW5+E0Z/5qoI/R11D+2tP35P8A9dY0/wBH/U16C3f9WXH+JRQekUv4yMiVCPUMp/nXNeXpOxTVlOPY8+8SxY/x0oPVFKUoFKUoFKUoFKUoFKUoFKUoFa7X7KSW3kW3kMcuN0TjylQ7k3eqlgAQeoJrY1waCu+Hu0e7MSvqGlyqh5NcWpE6KVOHLxqS6bSCCPERg8qn9neJLGskTq6OAyupyGB6EEVXuocIXcepyyadqHsouFE/ctH3sUsikLOSC2FbnG2QMneefKtzwtHcWs0kV6kQE774nt93dmbBMw2vziZ9vebeak7yDk4IS+lKUClKUClK4JoOaVHeLOPbPTkzdTAMRlYl8Uj/AAXyHvOB76rh+KdZ1rK6ZB7Fak479ztZl9Q+M/KMcvX1CwuMuM7G0idL24UF0Ze6XxyMGXHJBzGQepwPfXm7gS+1KKVzo6zMSuHEad4pGDguCCuRzIzzq6uG+we0hPeXrteSnxHflU3E5J2g5b9onPpUh4GhWF7+1QBVhuyyIowFiuYo5lAA6Dcz0FL8LcH3GuTSe36myyxN44JQ7SqPVUbaqrk45dPMDPO0tG7DNMgwXie4YeczkjP6qbVx8Qa7O0zQu7VdUtRturLEjEcu+gHKWOT18JOPmPOtzddpOnRIGlvoF3KrbQ4dgGGRlUy34UG507RYIBi3t4oh6Roqf4QKzMVXN72+aWmdjzS/qREZ/wB4VrT3H0kLQfm7O4b9Yxp/AtQW/UF7TBtl0qX9DUoVPwlVl/lUNb6SqeWmv85wP/jNaPiztwS9iiT2Jo2iuIJ1bvQ/OFs4+oOoJFB6HArmqltvpHWR/OWtyvw7t/8AnB/CtzZduulSfWneL/WRP/FA1BYNK0EHaBpzruXUbXB9ZkU/MMQRSg39KUoFKUoFKUoFKUoFKUoFKUoFKVwaDQcZ38VvCs8kscbQuJIy7Km8gEPGM9S8ZdcepB8q2EwFxFG8TAgtBKj+qB1fI+KZH7VedO1iG8u9Zkh7mVypVLeNQSO7IGGXywxJJP3nly9A8G6K1pY21u7bmiiVWI5jd1YD3AnA9woN1SlKBSuDVScU8f3NhqjW1iqXouPGLbLM8MxBDqCuSFO0SFT03H6ooLQ1XVoraJpbiVYo1+s7nAH/AFPoBzNVld9oF/qrtDoEBjhB2vfTDaB692DnH3M3PotYvDvDDands3EMshnjy0enspijWPON6YOJU6A7T6bic1Zuo6xa6fADPJFbxKMKOSjA+zGq8yfcoNBE+Fuxq1t3769Zr25J3NJP4l3eqqc5PvYk/Cp3c3CRIWkdI0Uc2chVUe8nAAqqr3tfur1jFoFg8vPBuJVwq+/GQq/F2+VdNv2NXl84l13UnfzEMRyF9wJARP2V8+tBuuIu3bT7fKwF7pxyxEMJn3u3LH6oaoAvHOr3l5I+mWht2uok5bQdyW5Yd4rzAKSO+AJA8lq39B7OdPshmC0j3DmZZB3j/Hc+dvTywK13EOtQG+02WG5ikZbiS2dUkVyFuoWAyFOfzkcf30Fbap2U6tPDJcapqA2xxySlGkeYjYhYgKMIvTyNbvh/6PNs0Mb3VzcFnRHKIEjCllBK8wxOM48qtXiDTDcW8kIIAl2oxOfzZYd6BjzKbgPeRXfPqkMf5yaNP1nVcfeaCF2vYbpSYzbu5Hm8sn8FIH4VsY+yXSl6afF8y7fxatu/F9kOt9bD/bR/91dF3x3YRxs7X9vtUZO2VGPL0Ckkn3AUGGey3S//AG6D90/9ai/aN2Y6fFpt1Lb2aRyxx71dS4xtYE8t2OmR086iPFH0iJ2crp0KxRjpJKN7t79udq/DxfyqL3HbNqM0MsNxJHLHNG8bBo1UgOpGVKY5jPnmgti27EdLubeKRI5o+8jjfKSt9tA329w8/StPqP0bIjn2a+kX0EqLJ95Ur/CrD7NrnfpNkxOf83jX9wbf+WpLQec7j6Ot+GISe1dfIl5EPzHdnH31xXo2lApSlApSlApSlApSlApSlApSlAoRSlBxtrHkv1WVImOGkDleXI93t3DPrhgceYB9Kya0fFwKwrOoObWRZ+XnGuVnHzheT54oN5XReXqRI0krqiIMs7HaFA8yT0rU8TcX29jEHnYln5RRRjfJMx6LEo69Rz6c6jFvwnc6m6z61+TgBDQ6cjch6NdMPrv/AHfL3cxQdFzxJeawxi0nNtZg7ZNQcENJ5MLVTg/tfivn18S9mdla6Y4ibuZImWf2xmAlMiHLHeceJlLAKCBkis3Ue1CKMJbabavcXZBUWkY2i3KHayzEeFApBGB6eQINYtp2bzXji54hue9K+JLOMlIIf1sHxHHX4c2YUELtNe1S6kEWlSvqCwNujvZ4FgMTgEEK5bDBlJUh8kg9OWalvDPZLFcbbvVrmS+mcA7XLIiHPNCv1vCQRtOBkHw1tNI4+020SeH2y3EVu+Y+7O78nLlu7QIMsUYOuFB8Oz1qOQ9pt7dGSPQdOeRWldhcTDaib+bYGQoO7cebefTnQWzDBHDGFRUijQclUBFUe4DAAqJa52xaba5BuRMw+xbjvfluHg/4qi47Ib6+YPreqOw69zBzUfDICKenRD8aluidkum2uClmkjD7c/5Y59cP4QfgBQUh2ldrUupHu4A8FsP6vPilPrLt5Eei8x58zjEN4etJpbqFLTPftIndFTgrIGBVs+WCM58sZq2OKfo/XD3UkllNB3Mjs4WQshj3HJXwqQQMnHSp12cdksOmflZGE1yRjvMYWNT1EQPPJ82PMjlyGQQg79i2r3H9M1NSD5NNPNj5EBfuNdkf0am+3qK/KAn+MlXmK5zQUl/9NKf+4t/uB/31UnGOgLZXk1tHN3ohIUvt2ZbaCwxk9CcdfKvY9ece2Ls3uY72a6gheWGdu8JjBcxufrhwOeM5IPTnjyoKsJrmNCSAoJJOABzJJ6AVstN4XurhtlvazSNnHhRuXxOMD51enZf2K+yOt1qG1p15xwg7libyZj0Zx5Y5DrzOCArax431nSlWJhLFGnJYriDwgZzgFlBxzPQ1LdG+kjIMC8slYebQMV+5XyD+8KvR4gwIYAg9QeYPxFRTXOyrTbrJks0Rj9uH8i2fU7MAn4g0GrtO3bS3UM00kZPVHifI+Ozcv3GuKjV79GuIuTDqEiJ5K8SyEftB1B+6lBdFKUoFKUoMDVdYS3CNNkI8ixl+W1GfIQyHyUthc+rj41nA1ha3pCXVvLBKPBKjI3uyORHvB5j3ioTwtw7d2tsptL6WZotySWl3tZC8Z2ukUgAeLmCVPMYK5GDQWJSsXS9RWeFJUyA6g4bkVPmrDyYEEEeRBrKoFKUoFKUoFK4zXVdXaRozyOqKoJZmIUKB1JJ5AUHaTUP4m4xJkay06EXV0ykOp/NW6sMFrlvLl9jqfd54kmrXOq5SwZ7Wzzh70jEk48xZq31V8u8PyHKvmTWbbTQLDSbX2i6PMwxnO1j1lvJT9Xrzyc9ByoMPhPSrbT4pLzU5w1zCzW73Exz3Yj5RpbqeYDRlCABuO+uWvL/WeVvv0+wPIzMMXFwv+iH9Wh9fxPSsTTeHoxqPe61cW9xO0TTBQyrDayRbA42E4J7sph3GfyZPkDWxu+0Ge9dodAg77B2vezArBGf7vnIw/wD4MKDoupLXhxGMcR7maMbRnLtcxciGc89rq270UxtgeICoZxt2hX2p6e5s7CWK03Kk0ud7OepQbQPBnGSAfIHGcVOIOyRCGmvbl7y+I3JPN9SKRTuTZH02BgMg8iMjAzXWe0Sx0uBLff7TdEs0kNqO8JnlYvLlhyHjYjGScY5cqCH9i/ZZvLXWpWuUwBBFMp8TZyZCp+yAMDPI7iccgauq81G3tYwZpYoI1GBvZY1AHkucD5Cq5a+1/Uj+Qij0uBvtSeKUj4EFgf2V+Nd2n9hNuW7zUrq4vZT1LuVU/iXP73yoMjWO3nToeULS3LeQiTAz+tJt/AGtE3a1q11/5dorhT0eRZJB8zhFH31Zej8I2dqP82tIYv7yoNx+LHxH5mtxQUtJa8VXGculuD5AwJj5qGb8a6H7LNel5zauB7vaLg/4VxV3tIB1IHxrq9uj/tE/eH/WgpBuwbUG+vqin4mZv410SdgGoD6moxH4tMv8AavpZQehB+BzX3QefX7Idci/M3wb/V3Uqf4gK6Xs+KLTmGunA/RZLkH9klj+Feh80oPOsXbhq1qdt7AjEciJoWhY/u7R/wANSrRvpHW7YF3aSxHl4o2Eq/HB2sB99W5PbI6lZEV1PUMAwPyNQ/W+x7TLnJNosTH7Vue5x8l8H/DQbLQe0OwvMC2vIix/q2Pdv+6+CflmpFmqG4g+jlIuWsLpZMcxHONjfJ1yCfiF+VRqPiHW9EYLN3yRg4CTjvojjyRskD4KwoPT9KpKw+kkuwe0WLb/ADMUg2n3gOMj4ZPxpQXbSlM0ClKUHBrTMe5u+mI7oYPoLiNPDn9eJcf7BR51ujXmxdTv9S4gUBpAYbrITnst4oZeZK9B4V55+sTjzoPQumWpjDg8gZZXX4SOX/ix++s6uAK5oPlmx1rnNfM0IdWVwCrAqQfMEYIPyqDaHqWpWzSwzW63cFvIY0kjkAuO62hoy6NhZTsYDkQSQep6hPKjHGfaBbaamZ23St+bgjwXc+XL7K58z8snlWxvdaiNm04uVijaMlZ2IUIWBCsQ/mD9kjORjHlVU8C8ISzEXUW4zSc5NSvFDurDk62UJJ5ggr3smOnIYoO4cTaglxHfajJ3XI9xpMQLSSQtykeUfY2r4t7+aY8IOKlF1pner7ZxBNEkKYdLMPmCM9VMzf8AqJfdjb6A5rqsLyCBpIdHgN/dMcXNzI25N3Q+1XBBBx/ZJnoQAKwrSytrM97rlz389uypBG2WRVKgxeyQ8yzY8O87mzGeYxQbT2u81MbbXfYWR5e0Mu24mX/8dD+ZQj7Z59MDyqL9ovENtpFkbLSnWO5lYCUoS0qqQd8kr9e8PIDJyNxIxgVKSNR1L9PTLQ/D2uZT+FuD82rD1ObSbCM2MVot1LJgm0iT2iWVx0aZjnB88scjOQKCnuybg3/KN+vfRl7eLLzk5w3I7EJHMlmxyz0Bq79W7RbS0ItbCI3U6jalraKCEx5Oyjag9cZI9K1en8DXd1GEuimm2fX2CxwrOD/9xKOpPmBnPuNbybUdK0SLZmK3yPzaDdLJ6EgZdviaDSHhHU9T56rd+yW5/wDR2h8RHpLJzB+HiHwqV6JwpY6bHm3hihAHilYjcR/fkfn+OKip4x1XUOWlaf7NE3S6vvDkfpJGM/wcUi7G/aGEms6hcXr9e7DGKJc9QoHPHw20GdrfbVptsdqzG4f9G3Xfz8vEcIfkTWjftN1a6/8ALNEdVOcSXGQD7+exR8NxqwdF4Rs7Qf5raxRHpuVRuPxY+I/fW3xQVE+h8TXP5y9gtVP2UKjHzjRm/wCKuo9it/NzutdlJPUASyf4pV/hVx0oKZH0b4zzk1GVj690v82NG+jXD5X8g+MSH/mFXNSgo2b6NrLzh1Pn5boCv4rJ/KsZux3WoOdrqQOOgWeaM/cRj8avumKDz895xRY/WWeZR/djugQPUrlx94rusPpD3UTbL+xRiOuwtAw95Vww/hV9YrD1PRYLhdtzBHKvpIivjPpkcvlQQrQ+3PTbjAeV7dj5TrgZ/XXKj5kVO7S+jlQPDIkiHoyMGU/AjlVda/2B2E+Tb95av/ozvTPvR/5EVXt92VavpbmXT5XlUc91szKxA/TiPNvgN1B6OrqntldSrqrKwwVYBgR6EHkRVDcOfSBuYG7vVLfvNpwzoO6lX13KcKT7vDVvcMcdWeoDNpcKzAZaI+CRfXKHnj3jI99Bo9R7EtLmkL+ztHnqsTsi59QvQfLArip7SgVEu0N7iSOG0sZe5mu5ShmGQYoY0aSVlxzzhVUY/S6ipYarLtO4yaK6t7bTgJb9hIip1EQnUDc3kH8IYA8gMk8sZCbcKXbSWsZlcSOm+F5B0d4JHhd/2mjJ+dbitRwrofsdpBb7txjTDN+lIxLSNz9XZj86+tf4hjtFR52VEZgC7EKBzAx7zgk49Eag2tdaQAEkAAt1IABOOmcda+wawr7XIIfz1xFH7ndVPyBOTQZ1Y97dd2u4jluUMf0QxA3fAEgn3ZrU/wDioOSLW2nnI8wncqM9MtOV5e8A1pNU115MxXF7bwbhg29mpvbggjmM7TtJHL80fjQS7UNVit033EqRIPtSMFGfQZ6n3VEr3iCaSVZbG3ZI32wvc3StHHzb8i6x8pXwzMuSEX8r1wMjD0a0kP5WGxHeplXvtTlLOCvVkTLOgIw23MYGce81rx/c6jfXxtba5kvowF/ooCwliMuCEJXCnl43JGOZoJ9p/cLPJtSXVrpJWZNgXuIWkCu7DJ7i3PeM/m0nxzz+9StNkjnXLtYbefMy2tu7pG0g2o8cjACWZiO7O1cAkt4a3HdXpiwz22lWyD7GySQKOviIEEPryD/zqNXepWMAM+nxTXtzE6ub2RsqdvJka5nIQBkLKFjz9bktBIrW6u54xFpdoun2w5LPcRhW2+tvbDGPXMmM56VHLvV9P0y/TDzX182Y5cgzzMzgGIIxwkbBgF2LjlJz6CpC1hc3cQm1DUUtrZlD91Zt3YKEbh3tzJhiMHntCj+NUxoPCcv+Vt9jC17DBcd6jwsRG2x98SvLINq8wuepODjPWgudtL1LUP6VL/k+3b+ot2DzuvpLN9VM+iA+ldQ1vS9IHs9nGJJ2/qLZTPPI3+lbmc5/SPwFdzcKX17z1O+7mI9bSxzGCPSWZvG3vAAFSTQeF7ayTZaW6RA9So8Tfrscs3zJoImbbWNR+u66Vbn7KES3LL725LGT7sEZ863HDvZrZWZ3pD3s3U3E572Qn1y3JT8AKlGK5oOAK5pSg1GsuY3t5QSAJBFIM8tlxhASPdKIufpn1NbYVi6rYiaGSI8hIjLn0JGAR7wcH5V86NemWCN2GGK+MfoyL4ZF+Thh8qDNpSlApSlApSlApSlApSlBouJeCLO/XF3bq5xykHhdf1XHP5dPdVNcVdg1zbN32lStMFO4Jnu5kx+gQQH+W0+416CrjFB5ntO23VbVe5m7t3jOCbiM94Pc+CpJHqRn3mleir3QbeZt09tDI2MbpI0c4HQZYE45muaCH6pxBNDbyzCR2McUkgABx4ELDJY8xy8garC1ee0RXtU9p1CdVvbiY7H7lBIGAbl0LHBAcZwc8sCr/vdGhlDCWFG3gq2QAWBGCCRzqGX3Bu1e7aGeXEDW6yROj74cERiVJ2AR1JzlMg5J5ZwoYPC/Gt5OZYbtJYLiDb3iADBVwdrJttn5HB6k+XM1oL3UpdQtWaWKTvIJMxtciRVG5cSSIkcGdqgtjJB8PLmKl3DXBxlHtcjqjzxQgJ3cbBERSefdqg3l3YnA6BRzxmvnSezyWGe4cThhI3hMve4C53hY1jnUKgMjDnk+E+tB02cUkkUftG6R9i7+8i1GcM+BuJiO1F555DlWXaW8i/mY7hPLFpYwWn43TEj762D8KzesLfF7tf8A5jXQ3Bkh6w2R/XFxL/iegiXD3B6WyvNPFHI9xh5JNRvFQHqfFHEGV+ZOd5J+FbS71tkgkWyvbcOqOY7fTLUybpAp2Kz4kUAnAzsWtxpnB8qA7V0+Ih38S2JLYLlgQxm6YPLl5Vthod0fr6nIo9IYYIx8u8VyPvoK24H0G+kEsmq6bLeTSSBk9skRI4xtAJKMW5nAHKI4Ciphf3c8SgXepWWnR45RwBWfb6K8+B90Vbb/AMERN/SJ7uf3SXMoH7sRRPwrO03ha0tzm3tIIz+kkahs+9sZ/Ggg8K2TsHhs73VpfszTq7oD5FXutkKjzyi8qhfa/p2qXk1qjWDLFtPdwwMZwrliD3rKoVX27fcB0J51f+KYoIJwr2XQR29v7erXU0caDE8jTRxEL9SKMnYFHQcj0qcxRBQAoAA6ADAHwAr7oaBStDDxXGLuS0uGWKXwvCGOBPCw5FM9WDBlK/3c9Dy3ooOaUpQKUpQYeq6rFbRPNcSLHHGMs7dAP5knkAOZziot2f8AGtvfS3a2jMUSRZBvXYcTDx4B8t6M3+0rr7W+DrjUrNIrV1VklWQq5KhwFZcZAPMFs8+VfPZV2b/5KhcyuHnm294VztVVztRc8z1JJ5Z+XMJ3SlKBSlKBSlKBSlKBSlKBSlKBSlKDg1XU8Ooxa488ksxsRH+ThiV5RJmPG3aoKq4k8RZiOWMEjOLGrgig13D1m8VvGsoCsASVBzs3MWCAjkdobby5cq2VKUClKUClKUClKUClKUChpSgiPHXCttcmCa8gWVIGKvksuIpcKWypH1G2N15APXdZ6e1hNEkcsj2srd13crGQ28m0mMxu2W7ttu0qScErjAyKkV3GrIyyAFCrBgehUjDA+7FR7h6+S6gMaTpK1tPGjSKwkDiF0kRsg8y0e3J/SLelBJ6UpQKUpQKUpQKUpQKUpQKUpQKUpQKUpQKUpQKUpQKUpQKUpQKUpQKUpQKUpQKUpQKUpQV726yTDSZO4OFMkYmIOD3PPI94LbAQPL3ZrA7BeEpbS0kmn5G6KMiAg4jQNtY45ZbceXoBSlBaNKUoFKUoFKUoFKUoFKUoFKUoFKUoFKUoFKUoFKUo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5" name="AutoShape 10" descr="data:image/jpeg;base64,/9j/4AAQSkZJRgABAQAAAQABAAD/2wCEAAkGBhQSERQUDxAUFBUUFRQVFRQUFxgUHBUUFBQXFxQYFB0XHSYfGhkjGhQXHy8iJicpLC0sFR8xNTAqNSYsLCkBCQoKBQUFDQUFDSkYEhgpKSkpKSkpKSkpKSkpKSkpKSkpKSkpKSkpKSkpKSkpKSkpKSkpKSkpKSkpKSkpKSkpKf/AABEIALcBFAMBIgACEQEDEQH/xAAcAAEAAgIDAQAAAAAAAAAAAAAABgcEBQEDCAL/xABNEAACAQMCAwUEBQgFCgUFAAABAgMABBEFEgYhMQcTIkFRFGFxgQgyQpGhIzNScoKSscE0Q1NishUkY3ODk6LC0dIWNURVwxhUZNPw/8QAFAEBAAAAAAAAAAAAAAAAAAAAAP/EABQRAQAAAAAAAAAAAAAAAAAAAAD/2gAMAwEAAhEDEQA/ALxpSlApSlApSlApSlApSlApSlApSlApSlApShoNPxNxXbWEJlu5Qi89q9Wc4+rGvVj+A88Cq8iTUteZZGZ9O08EMgH52cqcqx92Rn9H3N1rdWnZ9BLqtzcXzyXMiMj28cp3RxwuPDtXodsiyLjoNoOCTmttxDw5c3k3dvc91ZBRuSHIlmbnuWRvsp8Ov40G54f1T2iBXypbxI+wgr3kbFJNpHluU49xFbKo9penR2U4hgQRwzJ4FHRZoh4vfl48H/YsfjIaBSlKBSlKBSlKBSlKBSlR7hPiR7prxZEVDa3ktuu0nxIgUozZ8yG/CgkNKUoFKUoFKUoFKUoFKUoFKUoFKUoFKUoFKUoFKUoFKUoNPrP5N4rjoEPdS/6mUgZP6rhGz5Df61txXRqIj7qTviojKMJCxAAQghtxPIDGa1fB+uJc24Mcyzd0zQvIjbg7RnAbI/SXa37XuoNL2k8b2tjGgmkPf5EsCINx3RnkW5jajc0J9GbGcVLrC8WaJJYzlJEV1PqrqGU/cRVVdp3ZJc6jfxzwzRrGURH3lsx7C2SoA8QIbOMjnny51aWlaesEEUMedkMaRrnrtjUKuffgUGXSlKBSlKBSlKBSlKBUE4Kbbq2sxeXe2swH+shO4/eBU7qBaX4OJLtf7axgk+Ox9lBPaUpQKUpQKUpQKUpQKUpQKUpQKUpQKUpQKUrjNBzSuAa5oFKUoIB22aXdXGm93ZRvITNGZUj5s0QDcgPPx7Dj3e6uvsV4QnsLJ/a1KPPJ3ndE80UKFG7HRjjJHwzzqwyKCgUpSgUpSg4zXNRjtKtGfTLoxkh40E6EdQ9u6zKR846y+DeKY9QtI7iIjxAB1B5xyADeh9MHp6gg+dBvKV0XV6kal5XVFHVnYKo+JPKoNrnbhptvkJM1ww8oF3DP6zYX7iaCwKVQep/SLuJDtsrGNfQyFpm/dTb/ADrWHXuJb382t2qnp3cIt15+jFVz95oPR9V5q19HDxHbyPIirJYTREsyqAUl38yTy8qq2Tss165/pHeHP9vchvw3mtZqPY7ewTW0MzQK107RxkOSAyruO/C8uXTGaD0meKrPzvbb/fR/91fScTWh+reW5+E0Z/5qoI/R11D+2tP35P8A9dY0/wBH/U16C3f9WXH+JRQekUv4yMiVCPUMp/nXNeXpOxTVlOPY8+8SxY/x0oPVFKUoFKUoFKUoFKUoFKUoFKUoFa7X7KSW3kW3kMcuN0TjylQ7k3eqlgAQeoJrY1waCu+Hu0e7MSvqGlyqh5NcWpE6KVOHLxqS6bSCCPERg8qn9neJLGskTq6OAyupyGB6EEVXuocIXcepyyadqHsouFE/ctH3sUsikLOSC2FbnG2QMneefKtzwtHcWs0kV6kQE774nt93dmbBMw2vziZ9vebeak7yDk4IS+lKUClKUClK4JoOaVHeLOPbPTkzdTAMRlYl8Uj/AAXyHvOB76rh+KdZ1rK6ZB7Fak479ztZl9Q+M/KMcvX1CwuMuM7G0idL24UF0Ze6XxyMGXHJBzGQepwPfXm7gS+1KKVzo6zMSuHEad4pGDguCCuRzIzzq6uG+we0hPeXrteSnxHflU3E5J2g5b9onPpUh4GhWF7+1QBVhuyyIowFiuYo5lAA6Dcz0FL8LcH3GuTSe36myyxN44JQ7SqPVUbaqrk45dPMDPO0tG7DNMgwXie4YeczkjP6qbVx8Qa7O0zQu7VdUtRturLEjEcu+gHKWOT18JOPmPOtzddpOnRIGlvoF3KrbQ4dgGGRlUy34UG507RYIBi3t4oh6Roqf4QKzMVXN72+aWmdjzS/qREZ/wB4VrT3H0kLQfm7O4b9Yxp/AtQW/UF7TBtl0qX9DUoVPwlVl/lUNb6SqeWmv85wP/jNaPiztwS9iiT2Jo2iuIJ1bvQ/OFs4+oOoJFB6HArmqltvpHWR/OWtyvw7t/8AnB/CtzZduulSfWneL/WRP/FA1BYNK0EHaBpzruXUbXB9ZkU/MMQRSg39KUoFKUoFKUoFKUoFKUoFKUoFKVwaDQcZ38VvCs8kscbQuJIy7Km8gEPGM9S8ZdcepB8q2EwFxFG8TAgtBKj+qB1fI+KZH7VedO1iG8u9Zkh7mVypVLeNQSO7IGGXywxJJP3nly9A8G6K1pY21u7bmiiVWI5jd1YD3AnA9woN1SlKBSuDVScU8f3NhqjW1iqXouPGLbLM8MxBDqCuSFO0SFT03H6ooLQ1XVoraJpbiVYo1+s7nAH/AFPoBzNVld9oF/qrtDoEBjhB2vfTDaB692DnH3M3PotYvDvDDands3EMshnjy0enspijWPON6YOJU6A7T6bic1Zuo6xa6fADPJFbxKMKOSjA+zGq8yfcoNBE+Fuxq1t3769Zr25J3NJP4l3eqqc5PvYk/Cp3c3CRIWkdI0Uc2chVUe8nAAqqr3tfur1jFoFg8vPBuJVwq+/GQq/F2+VdNv2NXl84l13UnfzEMRyF9wJARP2V8+tBuuIu3bT7fKwF7pxyxEMJn3u3LH6oaoAvHOr3l5I+mWht2uok5bQdyW5Yd4rzAKSO+AJA8lq39B7OdPshmC0j3DmZZB3j/Hc+dvTywK13EOtQG+02WG5ikZbiS2dUkVyFuoWAyFOfzkcf30Fbap2U6tPDJcapqA2xxySlGkeYjYhYgKMIvTyNbvh/6PNs0Mb3VzcFnRHKIEjCllBK8wxOM48qtXiDTDcW8kIIAl2oxOfzZYd6BjzKbgPeRXfPqkMf5yaNP1nVcfeaCF2vYbpSYzbu5Hm8sn8FIH4VsY+yXSl6afF8y7fxatu/F9kOt9bD/bR/91dF3x3YRxs7X9vtUZO2VGPL0Ckkn3AUGGey3S//AG6D90/9ai/aN2Y6fFpt1Lb2aRyxx71dS4xtYE8t2OmR086iPFH0iJ2crp0KxRjpJKN7t79udq/DxfyqL3HbNqM0MsNxJHLHNG8bBo1UgOpGVKY5jPnmgti27EdLubeKRI5o+8jjfKSt9tA329w8/StPqP0bIjn2a+kX0EqLJ95Ur/CrD7NrnfpNkxOf83jX9wbf+WpLQec7j6Ot+GISe1dfIl5EPzHdnH31xXo2lApSlApSlApSlApSlApSlApSlAoRSlBxtrHkv1WVImOGkDleXI93t3DPrhgceYB9Kya0fFwKwrOoObWRZ+XnGuVnHzheT54oN5XReXqRI0krqiIMs7HaFA8yT0rU8TcX29jEHnYln5RRRjfJMx6LEo69Rz6c6jFvwnc6m6z61+TgBDQ6cjch6NdMPrv/AHfL3cxQdFzxJeawxi0nNtZg7ZNQcENJ5MLVTg/tfivn18S9mdla6Y4ibuZImWf2xmAlMiHLHeceJlLAKCBkis3Ue1CKMJbabavcXZBUWkY2i3KHayzEeFApBGB6eQINYtp2bzXji54hue9K+JLOMlIIf1sHxHHX4c2YUELtNe1S6kEWlSvqCwNujvZ4FgMTgEEK5bDBlJUh8kg9OWalvDPZLFcbbvVrmS+mcA7XLIiHPNCv1vCQRtOBkHw1tNI4+020SeH2y3EVu+Y+7O78nLlu7QIMsUYOuFB8Oz1qOQ9pt7dGSPQdOeRWldhcTDaib+bYGQoO7cebefTnQWzDBHDGFRUijQclUBFUe4DAAqJa52xaba5BuRMw+xbjvfluHg/4qi47Ib6+YPreqOw69zBzUfDICKenRD8aluidkum2uClmkjD7c/5Y59cP4QfgBQUh2ldrUupHu4A8FsP6vPilPrLt5Eei8x58zjEN4etJpbqFLTPftIndFTgrIGBVs+WCM58sZq2OKfo/XD3UkllNB3Mjs4WQshj3HJXwqQQMnHSp12cdksOmflZGE1yRjvMYWNT1EQPPJ82PMjlyGQQg79i2r3H9M1NSD5NNPNj5EBfuNdkf0am+3qK/KAn+MlXmK5zQUl/9NKf+4t/uB/31UnGOgLZXk1tHN3ohIUvt2ZbaCwxk9CcdfKvY9ece2Ls3uY72a6gheWGdu8JjBcxufrhwOeM5IPTnjyoKsJrmNCSAoJJOABzJJ6AVstN4XurhtlvazSNnHhRuXxOMD51enZf2K+yOt1qG1p15xwg7libyZj0Zx5Y5DrzOCArax431nSlWJhLFGnJYriDwgZzgFlBxzPQ1LdG+kjIMC8slYebQMV+5XyD+8KvR4gwIYAg9QeYPxFRTXOyrTbrJks0Rj9uH8i2fU7MAn4g0GrtO3bS3UM00kZPVHifI+Ozcv3GuKjV79GuIuTDqEiJ5K8SyEftB1B+6lBdFKUoFKUoMDVdYS3CNNkI8ixl+W1GfIQyHyUthc+rj41nA1ha3pCXVvLBKPBKjI3uyORHvB5j3ioTwtw7d2tsptL6WZotySWl3tZC8Z2ukUgAeLmCVPMYK5GDQWJSsXS9RWeFJUyA6g4bkVPmrDyYEEEeRBrKoFKUoFKUoFK4zXVdXaRozyOqKoJZmIUKB1JJ5AUHaTUP4m4xJkay06EXV0ykOp/NW6sMFrlvLl9jqfd54kmrXOq5SwZ7Wzzh70jEk48xZq31V8u8PyHKvmTWbbTQLDSbX2i6PMwxnO1j1lvJT9Xrzyc9ByoMPhPSrbT4pLzU5w1zCzW73Exz3Yj5RpbqeYDRlCABuO+uWvL/WeVvv0+wPIzMMXFwv+iH9Wh9fxPSsTTeHoxqPe61cW9xO0TTBQyrDayRbA42E4J7sph3GfyZPkDWxu+0Ge9dodAg77B2vezArBGf7vnIw/wD4MKDoupLXhxGMcR7maMbRnLtcxciGc89rq270UxtgeICoZxt2hX2p6e5s7CWK03Kk0ud7OepQbQPBnGSAfIHGcVOIOyRCGmvbl7y+I3JPN9SKRTuTZH02BgMg8iMjAzXWe0Sx0uBLff7TdEs0kNqO8JnlYvLlhyHjYjGScY5cqCH9i/ZZvLXWpWuUwBBFMp8TZyZCp+yAMDPI7iccgauq81G3tYwZpYoI1GBvZY1AHkucD5Cq5a+1/Uj+Qij0uBvtSeKUj4EFgf2V+Nd2n9hNuW7zUrq4vZT1LuVU/iXP73yoMjWO3nToeULS3LeQiTAz+tJt/AGtE3a1q11/5dorhT0eRZJB8zhFH31Zej8I2dqP82tIYv7yoNx+LHxH5mtxQUtJa8VXGculuD5AwJj5qGb8a6H7LNel5zauB7vaLg/4VxV3tIB1IHxrq9uj/tE/eH/WgpBuwbUG+vqin4mZv410SdgGoD6moxH4tMv8AavpZQehB+BzX3QefX7Idci/M3wb/V3Uqf4gK6Xs+KLTmGunA/RZLkH9klj+Feh80oPOsXbhq1qdt7AjEciJoWhY/u7R/wANSrRvpHW7YF3aSxHl4o2Eq/HB2sB99W5PbI6lZEV1PUMAwPyNQ/W+x7TLnJNosTH7Vue5x8l8H/DQbLQe0OwvMC2vIix/q2Pdv+6+CflmpFmqG4g+jlIuWsLpZMcxHONjfJ1yCfiF+VRqPiHW9EYLN3yRg4CTjvojjyRskD4KwoPT9KpKw+kkuwe0WLb/ADMUg2n3gOMj4ZPxpQXbSlM0ClKUHBrTMe5u+mI7oYPoLiNPDn9eJcf7BR51ujXmxdTv9S4gUBpAYbrITnst4oZeZK9B4V55+sTjzoPQumWpjDg8gZZXX4SOX/ix++s6uAK5oPlmx1rnNfM0IdWVwCrAqQfMEYIPyqDaHqWpWzSwzW63cFvIY0kjkAuO62hoy6NhZTsYDkQSQep6hPKjHGfaBbaamZ23St+bgjwXc+XL7K58z8snlWxvdaiNm04uVijaMlZ2IUIWBCsQ/mD9kjORjHlVU8C8ISzEXUW4zSc5NSvFDurDk62UJJ5ggr3smOnIYoO4cTaglxHfajJ3XI9xpMQLSSQtykeUfY2r4t7+aY8IOKlF1pner7ZxBNEkKYdLMPmCM9VMzf8AqJfdjb6A5rqsLyCBpIdHgN/dMcXNzI25N3Q+1XBBBx/ZJnoQAKwrSytrM97rlz389uypBG2WRVKgxeyQ8yzY8O87mzGeYxQbT2u81MbbXfYWR5e0Mu24mX/8dD+ZQj7Z59MDyqL9ovENtpFkbLSnWO5lYCUoS0qqQd8kr9e8PIDJyNxIxgVKSNR1L9PTLQ/D2uZT+FuD82rD1ObSbCM2MVot1LJgm0iT2iWVx0aZjnB88scjOQKCnuybg3/KN+vfRl7eLLzk5w3I7EJHMlmxyz0Bq79W7RbS0ItbCI3U6jalraKCEx5Oyjag9cZI9K1en8DXd1GEuimm2fX2CxwrOD/9xKOpPmBnPuNbybUdK0SLZmK3yPzaDdLJ6EgZdviaDSHhHU9T56rd+yW5/wDR2h8RHpLJzB+HiHwqV6JwpY6bHm3hihAHilYjcR/fkfn+OKip4x1XUOWlaf7NE3S6vvDkfpJGM/wcUi7G/aGEms6hcXr9e7DGKJc9QoHPHw20GdrfbVptsdqzG4f9G3Xfz8vEcIfkTWjftN1a6/8ALNEdVOcSXGQD7+exR8NxqwdF4Rs7Qf5raxRHpuVRuPxY+I/fW3xQVE+h8TXP5y9gtVP2UKjHzjRm/wCKuo9it/NzutdlJPUASyf4pV/hVx0oKZH0b4zzk1GVj690v82NG+jXD5X8g+MSH/mFXNSgo2b6NrLzh1Pn5boCv4rJ/KsZux3WoOdrqQOOgWeaM/cRj8avumKDz895xRY/WWeZR/djugQPUrlx94rusPpD3UTbL+xRiOuwtAw95Vww/hV9YrD1PRYLhdtzBHKvpIivjPpkcvlQQrQ+3PTbjAeV7dj5TrgZ/XXKj5kVO7S+jlQPDIkiHoyMGU/AjlVda/2B2E+Tb95av/ozvTPvR/5EVXt92VavpbmXT5XlUc91szKxA/TiPNvgN1B6OrqntldSrqrKwwVYBgR6EHkRVDcOfSBuYG7vVLfvNpwzoO6lX13KcKT7vDVvcMcdWeoDNpcKzAZaI+CRfXKHnj3jI99Bo9R7EtLmkL+ztHnqsTsi59QvQfLArip7SgVEu0N7iSOG0sZe5mu5ShmGQYoY0aSVlxzzhVUY/S6ipYarLtO4yaK6t7bTgJb9hIip1EQnUDc3kH8IYA8gMk8sZCbcKXbSWsZlcSOm+F5B0d4JHhd/2mjJ+dbitRwrofsdpBb7txjTDN+lIxLSNz9XZj86+tf4hjtFR52VEZgC7EKBzAx7zgk49Eag2tdaQAEkAAt1IABOOmcda+wawr7XIIfz1xFH7ndVPyBOTQZ1Y97dd2u4jluUMf0QxA3fAEgn3ZrU/wDioOSLW2nnI8wncqM9MtOV5e8A1pNU115MxXF7bwbhg29mpvbggjmM7TtJHL80fjQS7UNVit033EqRIPtSMFGfQZ6n3VEr3iCaSVZbG3ZI32wvc3StHHzb8i6x8pXwzMuSEX8r1wMjD0a0kP5WGxHeplXvtTlLOCvVkTLOgIw23MYGce81rx/c6jfXxtba5kvowF/ooCwliMuCEJXCnl43JGOZoJ9p/cLPJtSXVrpJWZNgXuIWkCu7DJ7i3PeM/m0nxzz+9StNkjnXLtYbefMy2tu7pG0g2o8cjACWZiO7O1cAkt4a3HdXpiwz22lWyD7GySQKOviIEEPryD/zqNXepWMAM+nxTXtzE6ub2RsqdvJka5nIQBkLKFjz9bktBIrW6u54xFpdoun2w5LPcRhW2+tvbDGPXMmM56VHLvV9P0y/TDzX182Y5cgzzMzgGIIxwkbBgF2LjlJz6CpC1hc3cQm1DUUtrZlD91Zt3YKEbh3tzJhiMHntCj+NUxoPCcv+Vt9jC17DBcd6jwsRG2x98SvLINq8wuepODjPWgudtL1LUP6VL/k+3b+ot2DzuvpLN9VM+iA+ldQ1vS9IHs9nGJJ2/qLZTPPI3+lbmc5/SPwFdzcKX17z1O+7mI9bSxzGCPSWZvG3vAAFSTQeF7ayTZaW6RA9So8Tfrscs3zJoImbbWNR+u66Vbn7KES3LL725LGT7sEZ863HDvZrZWZ3pD3s3U3E572Qn1y3JT8AKlGK5oOAK5pSg1GsuY3t5QSAJBFIM8tlxhASPdKIufpn1NbYVi6rYiaGSI8hIjLn0JGAR7wcH5V86NemWCN2GGK+MfoyL4ZF+Thh8qDNpSlApSlApSlApSlApSlBouJeCLO/XF3bq5xykHhdf1XHP5dPdVNcVdg1zbN32lStMFO4Jnu5kx+gQQH+W0+416CrjFB5ntO23VbVe5m7t3jOCbiM94Pc+CpJHqRn3mleir3QbeZt09tDI2MbpI0c4HQZYE45muaCH6pxBNDbyzCR2McUkgABx4ELDJY8xy8garC1ee0RXtU9p1CdVvbiY7H7lBIGAbl0LHBAcZwc8sCr/vdGhlDCWFG3gq2QAWBGCCRzqGX3Bu1e7aGeXEDW6yROj74cERiVJ2AR1JzlMg5J5ZwoYPC/Gt5OZYbtJYLiDb3iADBVwdrJttn5HB6k+XM1oL3UpdQtWaWKTvIJMxtciRVG5cSSIkcGdqgtjJB8PLmKl3DXBxlHtcjqjzxQgJ3cbBERSefdqg3l3YnA6BRzxmvnSezyWGe4cThhI3hMve4C53hY1jnUKgMjDnk+E+tB02cUkkUftG6R9i7+8i1GcM+BuJiO1F555DlWXaW8i/mY7hPLFpYwWn43TEj762D8KzesLfF7tf8A5jXQ3Bkh6w2R/XFxL/iegiXD3B6WyvNPFHI9xh5JNRvFQHqfFHEGV+ZOd5J+FbS71tkgkWyvbcOqOY7fTLUybpAp2Kz4kUAnAzsWtxpnB8qA7V0+Ih38S2JLYLlgQxm6YPLl5Vthod0fr6nIo9IYYIx8u8VyPvoK24H0G+kEsmq6bLeTSSBk9skRI4xtAJKMW5nAHKI4Ciphf3c8SgXepWWnR45RwBWfb6K8+B90Vbb/AMERN/SJ7uf3SXMoH7sRRPwrO03ha0tzm3tIIz+kkahs+9sZ/Ggg8K2TsHhs73VpfszTq7oD5FXutkKjzyi8qhfa/p2qXk1qjWDLFtPdwwMZwrliD3rKoVX27fcB0J51f+KYoIJwr2XQR29v7erXU0caDE8jTRxEL9SKMnYFHQcj0qcxRBQAoAA6ADAHwAr7oaBStDDxXGLuS0uGWKXwvCGOBPCw5FM9WDBlK/3c9Dy3ooOaUpQKUpQYeq6rFbRPNcSLHHGMs7dAP5knkAOZziot2f8AGtvfS3a2jMUSRZBvXYcTDx4B8t6M3+0rr7W+DrjUrNIrV1VklWQq5KhwFZcZAPMFs8+VfPZV2b/5KhcyuHnm294VztVVztRc8z1JJ5Z+XMJ3SlKBSlKBSlKBSlKBSlKBSlKBSlKDg1XU8Ooxa488ksxsRH+ThiV5RJmPG3aoKq4k8RZiOWMEjOLGrgig13D1m8VvGsoCsASVBzs3MWCAjkdobby5cq2VKUClKUClKUClKUClKUChpSgiPHXCttcmCa8gWVIGKvksuIpcKWypH1G2N15APXdZ6e1hNEkcsj2srd13crGQ28m0mMxu2W7ttu0qScErjAyKkV3GrIyyAFCrBgehUjDA+7FR7h6+S6gMaTpK1tPGjSKwkDiF0kRsg8y0e3J/SLelBJ6UpQKUpQKUpQKUpQKUpQKUpQKUpQKUpQKUpQKUpQKUpQKUpQKUpQKUpQKUpQKUpQKUpQV726yTDSZO4OFMkYmIOD3PPI94LbAQPL3ZrA7BeEpbS0kmn5G6KMiAg4jQNtY45ZbceXoBSlBaNKUoFKUoFKUoFKUoFKUoFKUoFKUoFKUoFKUoFKUo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6" name="AutoShape 12" descr="data:image/jpeg;base64,/9j/4AAQSkZJRgABAQAAAQABAAD/2wCEAAkGBhQSERQUDxAUFBUUFRQVFRQUFxgUHBUUFBQXFxQYFB0XHSYfGhkjGhQXHy8iJicpLC0sFR8xNTAqNSYsLCkBCQoKBQUFDQUFDSkYEhgpKSkpKSkpKSkpKSkpKSkpKSkpKSkpKSkpKSkpKSkpKSkpKSkpKSkpKSkpKSkpKSkpKf/AABEIALcBFAMBIgACEQEDEQH/xAAcAAEAAgIDAQAAAAAAAAAAAAAABgcEBQEDCAL/xABNEAACAQMCAwUEBQgFCgUFAAABAgMABBEFEgYhMQcTIkFRFGFxgQgyQpGhIzNScoKSscE0Q1NishUkY3ODk6LC0dIWNURVwxhUZNPw/8QAFAEBAAAAAAAAAAAAAAAAAAAAAP/EABQRAQAAAAAAAAAAAAAAAAAAAAD/2gAMAwEAAhEDEQA/ALxpSlApSlApSlApSlApSlApSlApSlApSlApShoNPxNxXbWEJlu5Qi89q9Wc4+rGvVj+A88Cq8iTUteZZGZ9O08EMgH52cqcqx92Rn9H3N1rdWnZ9BLqtzcXzyXMiMj28cp3RxwuPDtXodsiyLjoNoOCTmttxDw5c3k3dvc91ZBRuSHIlmbnuWRvsp8Ov40G54f1T2iBXypbxI+wgr3kbFJNpHluU49xFbKo9penR2U4hgQRwzJ4FHRZoh4vfl48H/YsfjIaBSlKBSlKBSlKBSlKBSlR7hPiR7prxZEVDa3ktuu0nxIgUozZ8yG/CgkNKUoFKUoFKUoFKUoFKUoFKUoFKUoFKUoFKUoFKUoFKUoNPrP5N4rjoEPdS/6mUgZP6rhGz5Df61txXRqIj7qTviojKMJCxAAQghtxPIDGa1fB+uJc24Mcyzd0zQvIjbg7RnAbI/SXa37XuoNL2k8b2tjGgmkPf5EsCINx3RnkW5jajc0J9GbGcVLrC8WaJJYzlJEV1PqrqGU/cRVVdp3ZJc6jfxzwzRrGURH3lsx7C2SoA8QIbOMjnny51aWlaesEEUMedkMaRrnrtjUKuffgUGXSlKBSlKBSlKBSlKBUE4Kbbq2sxeXe2swH+shO4/eBU7qBaX4OJLtf7axgk+Ox9lBPaUpQKUpQKUpQKUpQKUpQKUpQKUpQKUpQKUrjNBzSuAa5oFKUoIB22aXdXGm93ZRvITNGZUj5s0QDcgPPx7Dj3e6uvsV4QnsLJ/a1KPPJ3ndE80UKFG7HRjjJHwzzqwyKCgUpSgUpSg4zXNRjtKtGfTLoxkh40E6EdQ9u6zKR846y+DeKY9QtI7iIjxAB1B5xyADeh9MHp6gg+dBvKV0XV6kal5XVFHVnYKo+JPKoNrnbhptvkJM1ww8oF3DP6zYX7iaCwKVQep/SLuJDtsrGNfQyFpm/dTb/ADrWHXuJb382t2qnp3cIt15+jFVz95oPR9V5q19HDxHbyPIirJYTREsyqAUl38yTy8qq2Tss165/pHeHP9vchvw3mtZqPY7ewTW0MzQK107RxkOSAyruO/C8uXTGaD0meKrPzvbb/fR/91fScTWh+reW5+E0Z/5qoI/R11D+2tP35P8A9dY0/wBH/U16C3f9WXH+JRQekUv4yMiVCPUMp/nXNeXpOxTVlOPY8+8SxY/x0oPVFKUoFKUoFKUoFKUoFKUoFKUoFa7X7KSW3kW3kMcuN0TjylQ7k3eqlgAQeoJrY1waCu+Hu0e7MSvqGlyqh5NcWpE6KVOHLxqS6bSCCPERg8qn9neJLGskTq6OAyupyGB6EEVXuocIXcepyyadqHsouFE/ctH3sUsikLOSC2FbnG2QMneefKtzwtHcWs0kV6kQE774nt93dmbBMw2vziZ9vebeak7yDk4IS+lKUClKUClK4JoOaVHeLOPbPTkzdTAMRlYl8Uj/AAXyHvOB76rh+KdZ1rK6ZB7Fak479ztZl9Q+M/KMcvX1CwuMuM7G0idL24UF0Ze6XxyMGXHJBzGQepwPfXm7gS+1KKVzo6zMSuHEad4pGDguCCuRzIzzq6uG+we0hPeXrteSnxHflU3E5J2g5b9onPpUh4GhWF7+1QBVhuyyIowFiuYo5lAA6Dcz0FL8LcH3GuTSe36myyxN44JQ7SqPVUbaqrk45dPMDPO0tG7DNMgwXie4YeczkjP6qbVx8Qa7O0zQu7VdUtRturLEjEcu+gHKWOT18JOPmPOtzddpOnRIGlvoF3KrbQ4dgGGRlUy34UG507RYIBi3t4oh6Roqf4QKzMVXN72+aWmdjzS/qREZ/wB4VrT3H0kLQfm7O4b9Yxp/AtQW/UF7TBtl0qX9DUoVPwlVl/lUNb6SqeWmv85wP/jNaPiztwS9iiT2Jo2iuIJ1bvQ/OFs4+oOoJFB6HArmqltvpHWR/OWtyvw7t/8AnB/CtzZduulSfWneL/WRP/FA1BYNK0EHaBpzruXUbXB9ZkU/MMQRSg39KUoFKUoFKUoFKUoFKUoFKUoFKVwaDQcZ38VvCs8kscbQuJIy7Km8gEPGM9S8ZdcepB8q2EwFxFG8TAgtBKj+qB1fI+KZH7VedO1iG8u9Zkh7mVypVLeNQSO7IGGXywxJJP3nly9A8G6K1pY21u7bmiiVWI5jd1YD3AnA9woN1SlKBSuDVScU8f3NhqjW1iqXouPGLbLM8MxBDqCuSFO0SFT03H6ooLQ1XVoraJpbiVYo1+s7nAH/AFPoBzNVld9oF/qrtDoEBjhB2vfTDaB692DnH3M3PotYvDvDDands3EMshnjy0enspijWPON6YOJU6A7T6bic1Zuo6xa6fADPJFbxKMKOSjA+zGq8yfcoNBE+Fuxq1t3769Zr25J3NJP4l3eqqc5PvYk/Cp3c3CRIWkdI0Uc2chVUe8nAAqqr3tfur1jFoFg8vPBuJVwq+/GQq/F2+VdNv2NXl84l13UnfzEMRyF9wJARP2V8+tBuuIu3bT7fKwF7pxyxEMJn3u3LH6oaoAvHOr3l5I+mWht2uok5bQdyW5Yd4rzAKSO+AJA8lq39B7OdPshmC0j3DmZZB3j/Hc+dvTywK13EOtQG+02WG5ikZbiS2dUkVyFuoWAyFOfzkcf30Fbap2U6tPDJcapqA2xxySlGkeYjYhYgKMIvTyNbvh/6PNs0Mb3VzcFnRHKIEjCllBK8wxOM48qtXiDTDcW8kIIAl2oxOfzZYd6BjzKbgPeRXfPqkMf5yaNP1nVcfeaCF2vYbpSYzbu5Hm8sn8FIH4VsY+yXSl6afF8y7fxatu/F9kOt9bD/bR/91dF3x3YRxs7X9vtUZO2VGPL0Ckkn3AUGGey3S//AG6D90/9ai/aN2Y6fFpt1Lb2aRyxx71dS4xtYE8t2OmR086iPFH0iJ2crp0KxRjpJKN7t79udq/DxfyqL3HbNqM0MsNxJHLHNG8bBo1UgOpGVKY5jPnmgti27EdLubeKRI5o+8jjfKSt9tA329w8/StPqP0bIjn2a+kX0EqLJ95Ur/CrD7NrnfpNkxOf83jX9wbf+WpLQec7j6Ot+GISe1dfIl5EPzHdnH31xXo2lApSlApSlApSlApSlApSlApSlAoRSlBxtrHkv1WVImOGkDleXI93t3DPrhgceYB9Kya0fFwKwrOoObWRZ+XnGuVnHzheT54oN5XReXqRI0krqiIMs7HaFA8yT0rU8TcX29jEHnYln5RRRjfJMx6LEo69Rz6c6jFvwnc6m6z61+TgBDQ6cjch6NdMPrv/AHfL3cxQdFzxJeawxi0nNtZg7ZNQcENJ5MLVTg/tfivn18S9mdla6Y4ibuZImWf2xmAlMiHLHeceJlLAKCBkis3Ue1CKMJbabavcXZBUWkY2i3KHayzEeFApBGB6eQINYtp2bzXji54hue9K+JLOMlIIf1sHxHHX4c2YUELtNe1S6kEWlSvqCwNujvZ4FgMTgEEK5bDBlJUh8kg9OWalvDPZLFcbbvVrmS+mcA7XLIiHPNCv1vCQRtOBkHw1tNI4+020SeH2y3EVu+Y+7O78nLlu7QIMsUYOuFB8Oz1qOQ9pt7dGSPQdOeRWldhcTDaib+bYGQoO7cebefTnQWzDBHDGFRUijQclUBFUe4DAAqJa52xaba5BuRMw+xbjvfluHg/4qi47Ib6+YPreqOw69zBzUfDICKenRD8aluidkum2uClmkjD7c/5Y59cP4QfgBQUh2ldrUupHu4A8FsP6vPilPrLt5Eei8x58zjEN4etJpbqFLTPftIndFTgrIGBVs+WCM58sZq2OKfo/XD3UkllNB3Mjs4WQshj3HJXwqQQMnHSp12cdksOmflZGE1yRjvMYWNT1EQPPJ82PMjlyGQQg79i2r3H9M1NSD5NNPNj5EBfuNdkf0am+3qK/KAn+MlXmK5zQUl/9NKf+4t/uB/31UnGOgLZXk1tHN3ohIUvt2ZbaCwxk9CcdfKvY9ece2Ls3uY72a6gheWGdu8JjBcxufrhwOeM5IPTnjyoKsJrmNCSAoJJOABzJJ6AVstN4XurhtlvazSNnHhRuXxOMD51enZf2K+yOt1qG1p15xwg7libyZj0Zx5Y5DrzOCArax431nSlWJhLFGnJYriDwgZzgFlBxzPQ1LdG+kjIMC8slYebQMV+5XyD+8KvR4gwIYAg9QeYPxFRTXOyrTbrJks0Rj9uH8i2fU7MAn4g0GrtO3bS3UM00kZPVHifI+Ozcv3GuKjV79GuIuTDqEiJ5K8SyEftB1B+6lBdFKUoFKUoMDVdYS3CNNkI8ixl+W1GfIQyHyUthc+rj41nA1ha3pCXVvLBKPBKjI3uyORHvB5j3ioTwtw7d2tsptL6WZotySWl3tZC8Z2ukUgAeLmCVPMYK5GDQWJSsXS9RWeFJUyA6g4bkVPmrDyYEEEeRBrKoFKUoFKUoFK4zXVdXaRozyOqKoJZmIUKB1JJ5AUHaTUP4m4xJkay06EXV0ykOp/NW6sMFrlvLl9jqfd54kmrXOq5SwZ7Wzzh70jEk48xZq31V8u8PyHKvmTWbbTQLDSbX2i6PMwxnO1j1lvJT9Xrzyc9ByoMPhPSrbT4pLzU5w1zCzW73Exz3Yj5RpbqeYDRlCABuO+uWvL/WeVvv0+wPIzMMXFwv+iH9Wh9fxPSsTTeHoxqPe61cW9xO0TTBQyrDayRbA42E4J7sph3GfyZPkDWxu+0Ge9dodAg77B2vezArBGf7vnIw/wD4MKDoupLXhxGMcR7maMbRnLtcxciGc89rq270UxtgeICoZxt2hX2p6e5s7CWK03Kk0ud7OepQbQPBnGSAfIHGcVOIOyRCGmvbl7y+I3JPN9SKRTuTZH02BgMg8iMjAzXWe0Sx0uBLff7TdEs0kNqO8JnlYvLlhyHjYjGScY5cqCH9i/ZZvLXWpWuUwBBFMp8TZyZCp+yAMDPI7iccgauq81G3tYwZpYoI1GBvZY1AHkucD5Cq5a+1/Uj+Qij0uBvtSeKUj4EFgf2V+Nd2n9hNuW7zUrq4vZT1LuVU/iXP73yoMjWO3nToeULS3LeQiTAz+tJt/AGtE3a1q11/5dorhT0eRZJB8zhFH31Zej8I2dqP82tIYv7yoNx+LHxH5mtxQUtJa8VXGculuD5AwJj5qGb8a6H7LNel5zauB7vaLg/4VxV3tIB1IHxrq9uj/tE/eH/WgpBuwbUG+vqin4mZv410SdgGoD6moxH4tMv8AavpZQehB+BzX3QefX7Idci/M3wb/V3Uqf4gK6Xs+KLTmGunA/RZLkH9klj+Feh80oPOsXbhq1qdt7AjEciJoWhY/u7R/wANSrRvpHW7YF3aSxHl4o2Eq/HB2sB99W5PbI6lZEV1PUMAwPyNQ/W+x7TLnJNosTH7Vue5x8l8H/DQbLQe0OwvMC2vIix/q2Pdv+6+CflmpFmqG4g+jlIuWsLpZMcxHONjfJ1yCfiF+VRqPiHW9EYLN3yRg4CTjvojjyRskD4KwoPT9KpKw+kkuwe0WLb/ADMUg2n3gOMj4ZPxpQXbSlM0ClKUHBrTMe5u+mI7oYPoLiNPDn9eJcf7BR51ujXmxdTv9S4gUBpAYbrITnst4oZeZK9B4V55+sTjzoPQumWpjDg8gZZXX4SOX/ix++s6uAK5oPlmx1rnNfM0IdWVwCrAqQfMEYIPyqDaHqWpWzSwzW63cFvIY0kjkAuO62hoy6NhZTsYDkQSQep6hPKjHGfaBbaamZ23St+bgjwXc+XL7K58z8snlWxvdaiNm04uVijaMlZ2IUIWBCsQ/mD9kjORjHlVU8C8ISzEXUW4zSc5NSvFDurDk62UJJ5ggr3smOnIYoO4cTaglxHfajJ3XI9xpMQLSSQtykeUfY2r4t7+aY8IOKlF1pner7ZxBNEkKYdLMPmCM9VMzf8AqJfdjb6A5rqsLyCBpIdHgN/dMcXNzI25N3Q+1XBBBx/ZJnoQAKwrSytrM97rlz389uypBG2WRVKgxeyQ8yzY8O87mzGeYxQbT2u81MbbXfYWR5e0Mu24mX/8dD+ZQj7Z59MDyqL9ovENtpFkbLSnWO5lYCUoS0qqQd8kr9e8PIDJyNxIxgVKSNR1L9PTLQ/D2uZT+FuD82rD1ObSbCM2MVot1LJgm0iT2iWVx0aZjnB88scjOQKCnuybg3/KN+vfRl7eLLzk5w3I7EJHMlmxyz0Bq79W7RbS0ItbCI3U6jalraKCEx5Oyjag9cZI9K1en8DXd1GEuimm2fX2CxwrOD/9xKOpPmBnPuNbybUdK0SLZmK3yPzaDdLJ6EgZdviaDSHhHU9T56rd+yW5/wDR2h8RHpLJzB+HiHwqV6JwpY6bHm3hihAHilYjcR/fkfn+OKip4x1XUOWlaf7NE3S6vvDkfpJGM/wcUi7G/aGEms6hcXr9e7DGKJc9QoHPHw20GdrfbVptsdqzG4f9G3Xfz8vEcIfkTWjftN1a6/8ALNEdVOcSXGQD7+exR8NxqwdF4Rs7Qf5raxRHpuVRuPxY+I/fW3xQVE+h8TXP5y9gtVP2UKjHzjRm/wCKuo9it/NzutdlJPUASyf4pV/hVx0oKZH0b4zzk1GVj690v82NG+jXD5X8g+MSH/mFXNSgo2b6NrLzh1Pn5boCv4rJ/KsZux3WoOdrqQOOgWeaM/cRj8avumKDz895xRY/WWeZR/djugQPUrlx94rusPpD3UTbL+xRiOuwtAw95Vww/hV9YrD1PRYLhdtzBHKvpIivjPpkcvlQQrQ+3PTbjAeV7dj5TrgZ/XXKj5kVO7S+jlQPDIkiHoyMGU/AjlVda/2B2E+Tb95av/ozvTPvR/5EVXt92VavpbmXT5XlUc91szKxA/TiPNvgN1B6OrqntldSrqrKwwVYBgR6EHkRVDcOfSBuYG7vVLfvNpwzoO6lX13KcKT7vDVvcMcdWeoDNpcKzAZaI+CRfXKHnj3jI99Bo9R7EtLmkL+ztHnqsTsi59QvQfLArip7SgVEu0N7iSOG0sZe5mu5ShmGQYoY0aSVlxzzhVUY/S6ipYarLtO4yaK6t7bTgJb9hIip1EQnUDc3kH8IYA8gMk8sZCbcKXbSWsZlcSOm+F5B0d4JHhd/2mjJ+dbitRwrofsdpBb7txjTDN+lIxLSNz9XZj86+tf4hjtFR52VEZgC7EKBzAx7zgk49Eag2tdaQAEkAAt1IABOOmcda+wawr7XIIfz1xFH7ndVPyBOTQZ1Y97dd2u4jluUMf0QxA3fAEgn3ZrU/wDioOSLW2nnI8wncqM9MtOV5e8A1pNU115MxXF7bwbhg29mpvbggjmM7TtJHL80fjQS7UNVit033EqRIPtSMFGfQZ6n3VEr3iCaSVZbG3ZI32wvc3StHHzb8i6x8pXwzMuSEX8r1wMjD0a0kP5WGxHeplXvtTlLOCvVkTLOgIw23MYGce81rx/c6jfXxtba5kvowF/ooCwliMuCEJXCnl43JGOZoJ9p/cLPJtSXVrpJWZNgXuIWkCu7DJ7i3PeM/m0nxzz+9StNkjnXLtYbefMy2tu7pG0g2o8cjACWZiO7O1cAkt4a3HdXpiwz22lWyD7GySQKOviIEEPryD/zqNXepWMAM+nxTXtzE6ub2RsqdvJka5nIQBkLKFjz9bktBIrW6u54xFpdoun2w5LPcRhW2+tvbDGPXMmM56VHLvV9P0y/TDzX182Y5cgzzMzgGIIxwkbBgF2LjlJz6CpC1hc3cQm1DUUtrZlD91Zt3YKEbh3tzJhiMHntCj+NUxoPCcv+Vt9jC17DBcd6jwsRG2x98SvLINq8wuepODjPWgudtL1LUP6VL/k+3b+ot2DzuvpLN9VM+iA+ldQ1vS9IHs9nGJJ2/qLZTPPI3+lbmc5/SPwFdzcKX17z1O+7mI9bSxzGCPSWZvG3vAAFSTQeF7ayTZaW6RA9So8Tfrscs3zJoImbbWNR+u66Vbn7KES3LL725LGT7sEZ863HDvZrZWZ3pD3s3U3E572Qn1y3JT8AKlGK5oOAK5pSg1GsuY3t5QSAJBFIM8tlxhASPdKIufpn1NbYVi6rYiaGSI8hIjLn0JGAR7wcH5V86NemWCN2GGK+MfoyL4ZF+Thh8qDNpSlApSlApSlApSlApSlBouJeCLO/XF3bq5xykHhdf1XHP5dPdVNcVdg1zbN32lStMFO4Jnu5kx+gQQH+W0+416CrjFB5ntO23VbVe5m7t3jOCbiM94Pc+CpJHqRn3mleir3QbeZt09tDI2MbpI0c4HQZYE45muaCH6pxBNDbyzCR2McUkgABx4ELDJY8xy8garC1ee0RXtU9p1CdVvbiY7H7lBIGAbl0LHBAcZwc8sCr/vdGhlDCWFG3gq2QAWBGCCRzqGX3Bu1e7aGeXEDW6yROj74cERiVJ2AR1JzlMg5J5ZwoYPC/Gt5OZYbtJYLiDb3iADBVwdrJttn5HB6k+XM1oL3UpdQtWaWKTvIJMxtciRVG5cSSIkcGdqgtjJB8PLmKl3DXBxlHtcjqjzxQgJ3cbBERSefdqg3l3YnA6BRzxmvnSezyWGe4cThhI3hMve4C53hY1jnUKgMjDnk+E+tB02cUkkUftG6R9i7+8i1GcM+BuJiO1F555DlWXaW8i/mY7hPLFpYwWn43TEj762D8KzesLfF7tf8A5jXQ3Bkh6w2R/XFxL/iegiXD3B6WyvNPFHI9xh5JNRvFQHqfFHEGV+ZOd5J+FbS71tkgkWyvbcOqOY7fTLUybpAp2Kz4kUAnAzsWtxpnB8qA7V0+Ih38S2JLYLlgQxm6YPLl5Vthod0fr6nIo9IYYIx8u8VyPvoK24H0G+kEsmq6bLeTSSBk9skRI4xtAJKMW5nAHKI4Ciphf3c8SgXepWWnR45RwBWfb6K8+B90Vbb/AMERN/SJ7uf3SXMoH7sRRPwrO03ha0tzm3tIIz+kkahs+9sZ/Ggg8K2TsHhs73VpfszTq7oD5FXutkKjzyi8qhfa/p2qXk1qjWDLFtPdwwMZwrliD3rKoVX27fcB0J51f+KYoIJwr2XQR29v7erXU0caDE8jTRxEL9SKMnYFHQcj0qcxRBQAoAA6ADAHwAr7oaBStDDxXGLuS0uGWKXwvCGOBPCw5FM9WDBlK/3c9Dy3ooOaUpQKUpQYeq6rFbRPNcSLHHGMs7dAP5knkAOZziot2f8AGtvfS3a2jMUSRZBvXYcTDx4B8t6M3+0rr7W+DrjUrNIrV1VklWQq5KhwFZcZAPMFs8+VfPZV2b/5KhcyuHnm294VztVVztRc8z1JJ5Z+XMJ3SlKBSlKBSlKBSlKBSlKBSlKBSlKDg1XU8Ooxa488ksxsRH+ThiV5RJmPG3aoKq4k8RZiOWMEjOLGrgig13D1m8VvGsoCsASVBzs3MWCAjkdobby5cq2VKUClKUClKUClKUClKUChpSgiPHXCttcmCa8gWVIGKvksuIpcKWypH1G2N15APXdZ6e1hNEkcsj2srd13crGQ28m0mMxu2W7ttu0qScErjAyKkV3GrIyyAFCrBgehUjDA+7FR7h6+S6gMaTpK1tPGjSKwkDiF0kRsg8y0e3J/SLelBJ6UpQKUpQKUpQKUpQKUpQKUpQKUpQKUpQKUpQKUpQKUpQKUpQKUpQKUpQKUpQKUpQKUpQV726yTDSZO4OFMkYmIOD3PPI94LbAQPL3ZrA7BeEpbS0kmn5G6KMiAg4jQNtY45ZbceXoBSlBaNKUoFKUoFKUoFKUoFKUoFKUoFKUoFKUoFKUoFKUo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039" name="Picture 15" descr="https://encrypted-tbn1.gstatic.com/images?q=tbn:ANd9GcSiQclKrqzPyFoBOPEVAVWtWwldMJxJTKbTnTJ5paYfwXCFGewD"/>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98904" y="3439161"/>
            <a:ext cx="3563888" cy="3414291"/>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autocolante-decorative.ro/wp-content/uploads/2011/08/sticker-note-muzicale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495112"/>
            <a:ext cx="5580113" cy="336288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1" y="0"/>
            <a:ext cx="9144001" cy="34437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TextBox 17"/>
          <p:cNvSpPr txBox="1"/>
          <p:nvPr/>
        </p:nvSpPr>
        <p:spPr>
          <a:xfrm>
            <a:off x="612775" y="617538"/>
            <a:ext cx="7631633" cy="1754326"/>
          </a:xfrm>
          <a:prstGeom prst="rect">
            <a:avLst/>
          </a:prstGeom>
          <a:noFill/>
        </p:spPr>
        <p:txBody>
          <a:bodyPr wrap="square" rtlCol="0">
            <a:spAutoFit/>
          </a:bodyPr>
          <a:lstStyle/>
          <a:p>
            <a:pPr algn="ctr"/>
            <a:r>
              <a:rPr lang="ro-RO" sz="5400" dirty="0" smtClean="0">
                <a:solidFill>
                  <a:schemeClr val="bg1"/>
                </a:solidFill>
              </a:rPr>
              <a:t>Ludwing Van Beethoven</a:t>
            </a:r>
          </a:p>
          <a:p>
            <a:pPr algn="ctr"/>
            <a:r>
              <a:rPr lang="ro-RO" sz="5400" dirty="0" smtClean="0">
                <a:solidFill>
                  <a:schemeClr val="bg1"/>
                </a:solidFill>
              </a:rPr>
              <a:t>Simfonia a  V-a</a:t>
            </a:r>
            <a:endParaRPr lang="ro-RO" sz="5400" dirty="0">
              <a:solidFill>
                <a:schemeClr val="bg1"/>
              </a:solidFill>
            </a:endParaRPr>
          </a:p>
        </p:txBody>
      </p:sp>
    </p:spTree>
    <p:extLst>
      <p:ext uri="{BB962C8B-B14F-4D97-AF65-F5344CB8AC3E}">
        <p14:creationId xmlns:p14="http://schemas.microsoft.com/office/powerpoint/2010/main" xmlns="" val="350314731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18"/>
                                        </p:tgtEl>
                                        <p:attrNameLst>
                                          <p:attrName>style.visibility</p:attrName>
                                        </p:attrNameLst>
                                      </p:cBhvr>
                                      <p:to>
                                        <p:strVal val="visible"/>
                                      </p:to>
                                    </p:set>
                                    <p:anim by="(-#ppt_w*2)" calcmode="lin" valueType="num">
                                      <p:cBhvr rctx="PPT">
                                        <p:cTn id="9" dur="250" autoRev="1" fill="hold">
                                          <p:stCondLst>
                                            <p:cond delay="0"/>
                                          </p:stCondLst>
                                        </p:cTn>
                                        <p:tgtEl>
                                          <p:spTgt spid="18"/>
                                        </p:tgtEl>
                                        <p:attrNameLst>
                                          <p:attrName>ppt_w</p:attrName>
                                        </p:attrNameLst>
                                      </p:cBhvr>
                                    </p:anim>
                                    <p:anim by="(#ppt_w*0.50)" calcmode="lin" valueType="num">
                                      <p:cBhvr>
                                        <p:cTn id="10" dur="250" decel="50000" autoRev="1" fill="hold">
                                          <p:stCondLst>
                                            <p:cond delay="0"/>
                                          </p:stCondLst>
                                        </p:cTn>
                                        <p:tgtEl>
                                          <p:spTgt spid="18"/>
                                        </p:tgtEl>
                                        <p:attrNameLst>
                                          <p:attrName>ppt_x</p:attrName>
                                        </p:attrNameLst>
                                      </p:cBhvr>
                                    </p:anim>
                                    <p:anim from="(-#ppt_h/2)" to="(#ppt_y)" calcmode="lin" valueType="num">
                                      <p:cBhvr>
                                        <p:cTn id="11" dur="500" fill="hold">
                                          <p:stCondLst>
                                            <p:cond delay="0"/>
                                          </p:stCondLst>
                                        </p:cTn>
                                        <p:tgtEl>
                                          <p:spTgt spid="18"/>
                                        </p:tgtEl>
                                        <p:attrNameLst>
                                          <p:attrName>ppt_y</p:attrName>
                                        </p:attrNameLst>
                                      </p:cBhvr>
                                    </p:anim>
                                    <p:animRot by="21600000">
                                      <p:cBhvr>
                                        <p:cTn id="12" dur="500" fill="hold">
                                          <p:stCondLst>
                                            <p:cond delay="0"/>
                                          </p:stCondLst>
                                        </p:cTn>
                                        <p:tgtEl>
                                          <p:spTgt spid="18"/>
                                        </p:tgtEl>
                                        <p:attrNameLst>
                                          <p:attrName>r</p:attrName>
                                        </p:attrNameLst>
                                      </p:cBhvr>
                                    </p:animRot>
                                  </p:childTnLst>
                                </p:cTn>
                              </p:par>
                              <p:par>
                                <p:cTn id="13" presetID="13" presetClass="entr" presetSubtype="16" fill="hold" nodeType="withEffect">
                                  <p:stCondLst>
                                    <p:cond delay="0"/>
                                  </p:stCondLst>
                                  <p:childTnLst>
                                    <p:set>
                                      <p:cBhvr>
                                        <p:cTn id="14" dur="1" fill="hold">
                                          <p:stCondLst>
                                            <p:cond delay="0"/>
                                          </p:stCondLst>
                                        </p:cTn>
                                        <p:tgtEl>
                                          <p:spTgt spid="1041"/>
                                        </p:tgtEl>
                                        <p:attrNameLst>
                                          <p:attrName>style.visibility</p:attrName>
                                        </p:attrNameLst>
                                      </p:cBhvr>
                                      <p:to>
                                        <p:strVal val="visible"/>
                                      </p:to>
                                    </p:set>
                                    <p:animEffect transition="in" filter="plus(in)">
                                      <p:cBhvr>
                                        <p:cTn id="15" dur="2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endCondLst>
                    <p:cond evt="onStopAudio" delay="0">
                      <p:tgtEl>
                        <p:sldTgt/>
                      </p:tgtEl>
                    </p:cond>
                  </p:endCondLst>
                </p:cTn>
                <p:tgtEl>
                  <p:spTgt spid="4"/>
                </p:tgtEl>
              </p:cMediaNode>
            </p:video>
            <p:video>
              <p:cMediaNode vol="80000" numSld="11">
                <p:cTn id="17" fill="hold" display="0">
                  <p:stCondLst>
                    <p:cond delay="indefinite"/>
                  </p:stCondLst>
                  <p:endCondLst>
                    <p:cond evt="onStopAudio" delay="0">
                      <p:tgtEl>
                        <p:sldTgt/>
                      </p:tgtEl>
                    </p:cond>
                  </p:endCondLst>
                </p:cTn>
                <p:tgtEl>
                  <p:spTgt spid="2"/>
                </p:tgtEl>
              </p:cMediaNode>
            </p:video>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dirty="0"/>
          </a:p>
        </p:txBody>
      </p:sp>
      <p:pic>
        <p:nvPicPr>
          <p:cNvPr id="5"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musicweb-international.com/classrev/2008/July08/Suchet_Beethov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750" y="675655"/>
            <a:ext cx="6816499" cy="62030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028" y="6182143"/>
            <a:ext cx="9144000" cy="707886"/>
          </a:xfrm>
          <a:prstGeom prst="rect">
            <a:avLst/>
          </a:prstGeom>
          <a:solidFill>
            <a:schemeClr val="tx1"/>
          </a:solidFill>
        </p:spPr>
        <p:txBody>
          <a:bodyPr wrap="square" rtlCol="0">
            <a:spAutoFit/>
          </a:bodyPr>
          <a:lstStyle/>
          <a:p>
            <a:pPr algn="ctr"/>
            <a:r>
              <a:rPr lang="ro-RO" sz="4000" dirty="0" smtClean="0">
                <a:solidFill>
                  <a:schemeClr val="bg1"/>
                </a:solidFill>
              </a:rPr>
              <a:t>CEL MAI MARE DINTRE COMPOZITORI</a:t>
            </a:r>
            <a:endParaRPr lang="ro-RO" sz="4000" dirty="0">
              <a:solidFill>
                <a:schemeClr val="bg1"/>
              </a:solidFill>
            </a:endParaRPr>
          </a:p>
        </p:txBody>
      </p:sp>
    </p:spTree>
    <p:extLst>
      <p:ext uri="{BB962C8B-B14F-4D97-AF65-F5344CB8AC3E}">
        <p14:creationId xmlns:p14="http://schemas.microsoft.com/office/powerpoint/2010/main" xmlns="" val="142753726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5" name="TextBox 4"/>
          <p:cNvSpPr txBox="1"/>
          <p:nvPr/>
        </p:nvSpPr>
        <p:spPr>
          <a:xfrm>
            <a:off x="-27531" y="2708920"/>
            <a:ext cx="9144000" cy="1569660"/>
          </a:xfrm>
          <a:prstGeom prst="rect">
            <a:avLst/>
          </a:prstGeom>
          <a:noFill/>
        </p:spPr>
        <p:txBody>
          <a:bodyPr wrap="square" rtlCol="0">
            <a:spAutoFit/>
          </a:bodyPr>
          <a:lstStyle/>
          <a:p>
            <a:pPr algn="ctr"/>
            <a:r>
              <a:rPr lang="ro-RO" sz="9600" dirty="0" smtClean="0"/>
              <a:t>SFARSIT</a:t>
            </a:r>
            <a:endParaRPr lang="ro-RO" sz="9600" dirty="0"/>
          </a:p>
        </p:txBody>
      </p:sp>
    </p:spTree>
    <p:extLst>
      <p:ext uri="{BB962C8B-B14F-4D97-AF65-F5344CB8AC3E}">
        <p14:creationId xmlns:p14="http://schemas.microsoft.com/office/powerpoint/2010/main" xmlns="" val="27490820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TextBox 4"/>
          <p:cNvSpPr txBox="1"/>
          <p:nvPr/>
        </p:nvSpPr>
        <p:spPr>
          <a:xfrm>
            <a:off x="565773" y="1242626"/>
            <a:ext cx="8352928" cy="1754326"/>
          </a:xfrm>
          <a:prstGeom prst="rect">
            <a:avLst/>
          </a:prstGeom>
          <a:noFill/>
        </p:spPr>
        <p:txBody>
          <a:bodyPr wrap="square" rtlCol="0">
            <a:spAutoFit/>
          </a:bodyPr>
          <a:lstStyle/>
          <a:p>
            <a:r>
              <a:rPr lang="ro-RO" u="sng" dirty="0" smtClean="0">
                <a:solidFill>
                  <a:schemeClr val="bg1"/>
                </a:solidFill>
              </a:rPr>
              <a:t>Ludwing Van Beethoven </a:t>
            </a:r>
            <a:r>
              <a:rPr lang="ro-RO" dirty="0" smtClean="0">
                <a:solidFill>
                  <a:schemeClr val="bg1"/>
                </a:solidFill>
              </a:rPr>
              <a:t>s-a nascut in Bonn, in anul 1770, si a murit in Viena, in anul 1827. Recunoscut ca unul dintre marii compozitori din istoria muzicii.</a:t>
            </a:r>
          </a:p>
          <a:p>
            <a:r>
              <a:rPr lang="vi-VN" dirty="0">
                <a:solidFill>
                  <a:schemeClr val="bg1"/>
                </a:solidFill>
              </a:rPr>
              <a:t> Este considerat un compozitor de tranziție între perioadele </a:t>
            </a:r>
            <a:r>
              <a:rPr lang="vi-VN" dirty="0" smtClean="0">
                <a:solidFill>
                  <a:schemeClr val="bg1"/>
                </a:solidFill>
              </a:rPr>
              <a:t>clasi</a:t>
            </a:r>
            <a:r>
              <a:rPr lang="ro-RO" dirty="0" smtClean="0">
                <a:solidFill>
                  <a:schemeClr val="bg1"/>
                </a:solidFill>
              </a:rPr>
              <a:t>ca</a:t>
            </a:r>
            <a:r>
              <a:rPr lang="vi-VN" dirty="0">
                <a:solidFill>
                  <a:schemeClr val="bg1"/>
                </a:solidFill>
              </a:rPr>
              <a:t> și </a:t>
            </a:r>
            <a:r>
              <a:rPr lang="vi-VN" dirty="0" smtClean="0">
                <a:solidFill>
                  <a:schemeClr val="bg1"/>
                </a:solidFill>
              </a:rPr>
              <a:t>romantic</a:t>
            </a:r>
            <a:r>
              <a:rPr lang="ro-RO" dirty="0" smtClean="0">
                <a:solidFill>
                  <a:schemeClr val="bg1"/>
                </a:solidFill>
              </a:rPr>
              <a:t>a </a:t>
            </a:r>
            <a:r>
              <a:rPr lang="vi-VN" dirty="0" smtClean="0">
                <a:solidFill>
                  <a:schemeClr val="bg1"/>
                </a:solidFill>
              </a:rPr>
              <a:t>ale muzicii</a:t>
            </a:r>
            <a:r>
              <a:rPr lang="ro-RO" dirty="0" smtClean="0">
                <a:solidFill>
                  <a:schemeClr val="bg1"/>
                </a:solidFill>
              </a:rPr>
              <a:t>. </a:t>
            </a:r>
            <a:r>
              <a:rPr lang="it-IT" dirty="0">
                <a:solidFill>
                  <a:schemeClr val="bg1"/>
                </a:solidFill>
              </a:rPr>
              <a:t>El a lăsat posterității opere nemuritoare, printre care:</a:t>
            </a:r>
            <a:endParaRPr lang="ro-RO" dirty="0" smtClean="0">
              <a:solidFill>
                <a:schemeClr val="bg1"/>
              </a:solidFill>
            </a:endParaRPr>
          </a:p>
          <a:p>
            <a:endParaRPr lang="ro-RO" dirty="0" smtClean="0">
              <a:solidFill>
                <a:schemeClr val="bg1"/>
              </a:solidFill>
            </a:endParaRPr>
          </a:p>
          <a:p>
            <a:endParaRPr lang="ro-RO" dirty="0">
              <a:solidFill>
                <a:schemeClr val="bg1"/>
              </a:solidFill>
            </a:endParaRPr>
          </a:p>
        </p:txBody>
      </p:sp>
      <p:sp>
        <p:nvSpPr>
          <p:cNvPr id="2" name="TextBox 1"/>
          <p:cNvSpPr txBox="1"/>
          <p:nvPr/>
        </p:nvSpPr>
        <p:spPr>
          <a:xfrm>
            <a:off x="508573" y="2996952"/>
            <a:ext cx="8352928" cy="2308324"/>
          </a:xfrm>
          <a:prstGeom prst="rect">
            <a:avLst/>
          </a:prstGeom>
          <a:noFill/>
        </p:spPr>
        <p:txBody>
          <a:bodyPr wrap="square" rtlCol="0">
            <a:spAutoFit/>
          </a:bodyPr>
          <a:lstStyle/>
          <a:p>
            <a:pPr marL="285750" indent="-285750">
              <a:buFont typeface="Arial" pitchFamily="34" charset="0"/>
              <a:buChar char="•"/>
            </a:pPr>
            <a:r>
              <a:rPr lang="ro-RO" dirty="0" smtClean="0">
                <a:solidFill>
                  <a:schemeClr val="bg1"/>
                </a:solidFill>
              </a:rPr>
              <a:t>9 simfonii</a:t>
            </a:r>
          </a:p>
          <a:p>
            <a:pPr marL="285750" indent="-285750">
              <a:buFont typeface="Arial" pitchFamily="34" charset="0"/>
              <a:buChar char="•"/>
            </a:pPr>
            <a:r>
              <a:rPr lang="ro-RO" dirty="0" smtClean="0">
                <a:solidFill>
                  <a:schemeClr val="bg1"/>
                </a:solidFill>
              </a:rPr>
              <a:t>5 concerte pentru pian si orchestra</a:t>
            </a:r>
          </a:p>
          <a:p>
            <a:pPr marL="285750" indent="-285750">
              <a:buFont typeface="Arial" pitchFamily="34" charset="0"/>
              <a:buChar char="•"/>
            </a:pPr>
            <a:r>
              <a:rPr lang="ro-RO" dirty="0" smtClean="0">
                <a:solidFill>
                  <a:schemeClr val="bg1"/>
                </a:solidFill>
              </a:rPr>
              <a:t>Un concert pentru vioara si orchestra</a:t>
            </a:r>
          </a:p>
          <a:p>
            <a:pPr marL="285750" indent="-285750">
              <a:buFont typeface="Arial" pitchFamily="34" charset="0"/>
              <a:buChar char="•"/>
            </a:pPr>
            <a:r>
              <a:rPr lang="ro-RO" dirty="0" smtClean="0">
                <a:solidFill>
                  <a:schemeClr val="bg1"/>
                </a:solidFill>
              </a:rPr>
              <a:t>Missa Solemnis</a:t>
            </a:r>
          </a:p>
          <a:p>
            <a:pPr marL="285750" indent="-285750">
              <a:buFont typeface="Arial" pitchFamily="34" charset="0"/>
              <a:buChar char="•"/>
            </a:pPr>
            <a:r>
              <a:rPr lang="ro-RO" dirty="0" smtClean="0">
                <a:solidFill>
                  <a:schemeClr val="bg1"/>
                </a:solidFill>
              </a:rPr>
              <a:t>32 Sonate pentru pian</a:t>
            </a:r>
          </a:p>
          <a:p>
            <a:pPr marL="285750" indent="-285750">
              <a:buFont typeface="Arial" pitchFamily="34" charset="0"/>
              <a:buChar char="•"/>
            </a:pPr>
            <a:r>
              <a:rPr lang="ro-RO" dirty="0" smtClean="0">
                <a:solidFill>
                  <a:schemeClr val="bg1"/>
                </a:solidFill>
              </a:rPr>
              <a:t>Sonate pentru vioara si pian</a:t>
            </a:r>
          </a:p>
          <a:p>
            <a:pPr marL="285750" indent="-285750">
              <a:buFont typeface="Arial" pitchFamily="34" charset="0"/>
              <a:buChar char="•"/>
            </a:pPr>
            <a:r>
              <a:rPr lang="ro-RO" dirty="0" smtClean="0">
                <a:solidFill>
                  <a:schemeClr val="bg1"/>
                </a:solidFill>
              </a:rPr>
              <a:t>16 cvartete pentru coarde</a:t>
            </a:r>
          </a:p>
          <a:p>
            <a:pPr marL="285750" indent="-285750">
              <a:buFont typeface="Arial" pitchFamily="34" charset="0"/>
              <a:buChar char="•"/>
            </a:pPr>
            <a:r>
              <a:rPr lang="ro-RO" dirty="0" smtClean="0">
                <a:solidFill>
                  <a:schemeClr val="bg1"/>
                </a:solidFill>
              </a:rPr>
              <a:t>Opera Fidelio</a:t>
            </a:r>
            <a:r>
              <a:rPr lang="ro-RO" dirty="0" smtClean="0"/>
              <a:t>a</a:t>
            </a:r>
            <a:endParaRPr lang="ro-RO" dirty="0"/>
          </a:p>
        </p:txBody>
      </p:sp>
      <p:pic>
        <p:nvPicPr>
          <p:cNvPr id="7"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35725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
                                            <p:txEl>
                                              <p:pRg st="1" end="1"/>
                                            </p:txEl>
                                          </p:spTgt>
                                        </p:tgtEl>
                                        <p:attrNameLst>
                                          <p:attrName>r</p:attrName>
                                        </p:attrNameLst>
                                      </p:cBhvr>
                                    </p:animRot>
                                  </p:childTnLst>
                                </p:cTn>
                              </p:par>
                            </p:childTnLst>
                          </p:cTn>
                        </p:par>
                        <p:par>
                          <p:cTn id="9" fill="hold">
                            <p:stCondLst>
                              <p:cond delay="2000"/>
                            </p:stCondLst>
                            <p:childTnLst>
                              <p:par>
                                <p:cTn id="10" presetID="56" presetClass="entr" presetSubtype="0" fill="hold" nodeType="after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2">
                                            <p:txEl>
                                              <p:pRg st="0" end="0"/>
                                            </p:txEl>
                                          </p:spTgt>
                                        </p:tgtEl>
                                        <p:attrNameLst>
                                          <p:attrName>ppt_w</p:attrName>
                                        </p:attrNameLst>
                                      </p:cBhvr>
                                    </p:anim>
                                    <p:anim by="(#ppt_w*0.50)" calcmode="lin" valueType="num">
                                      <p:cBhvr>
                                        <p:cTn id="13" dur="500" decel="50000" autoRev="1" fill="hold">
                                          <p:stCondLst>
                                            <p:cond delay="0"/>
                                          </p:stCondLst>
                                        </p:cTn>
                                        <p:tgtEl>
                                          <p:spTgt spid="2">
                                            <p:txEl>
                                              <p:pRg st="0" end="0"/>
                                            </p:txEl>
                                          </p:spTgt>
                                        </p:tgtEl>
                                        <p:attrNameLst>
                                          <p:attrName>ppt_x</p:attrName>
                                        </p:attrNameLst>
                                      </p:cBhvr>
                                    </p:anim>
                                    <p:anim from="(-#ppt_h/2)" to="(#ppt_y)" calcmode="lin" valueType="num">
                                      <p:cBhvr>
                                        <p:cTn id="14" dur="1000" fill="hold">
                                          <p:stCondLst>
                                            <p:cond delay="0"/>
                                          </p:stCondLst>
                                        </p:cTn>
                                        <p:tgtEl>
                                          <p:spTgt spid="2">
                                            <p:txEl>
                                              <p:pRg st="0" end="0"/>
                                            </p:txEl>
                                          </p:spTgt>
                                        </p:tgtEl>
                                        <p:attrNameLst>
                                          <p:attrName>ppt_y</p:attrName>
                                        </p:attrNameLst>
                                      </p:cBhvr>
                                    </p:anim>
                                    <p:animRot by="21600000">
                                      <p:cBhvr>
                                        <p:cTn id="15" dur="1000" fill="hold">
                                          <p:stCondLst>
                                            <p:cond delay="0"/>
                                          </p:stCondLst>
                                        </p:cTn>
                                        <p:tgtEl>
                                          <p:spTgt spid="2">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2">
                                            <p:txEl>
                                              <p:pRg st="1" end="1"/>
                                            </p:txEl>
                                          </p:spTgt>
                                        </p:tgtEl>
                                        <p:attrNameLst>
                                          <p:attrName>ppt_w</p:attrName>
                                        </p:attrNameLst>
                                      </p:cBhvr>
                                    </p:anim>
                                    <p:anim by="(#ppt_w*0.50)" calcmode="lin" valueType="num">
                                      <p:cBhvr>
                                        <p:cTn id="19" dur="500" decel="50000" autoRev="1" fill="hold">
                                          <p:stCondLst>
                                            <p:cond delay="0"/>
                                          </p:stCondLst>
                                        </p:cTn>
                                        <p:tgtEl>
                                          <p:spTgt spid="2">
                                            <p:txEl>
                                              <p:pRg st="1" end="1"/>
                                            </p:txEl>
                                          </p:spTgt>
                                        </p:tgtEl>
                                        <p:attrNameLst>
                                          <p:attrName>ppt_x</p:attrName>
                                        </p:attrNameLst>
                                      </p:cBhvr>
                                    </p:anim>
                                    <p:anim from="(-#ppt_h/2)" to="(#ppt_y)" calcmode="lin" valueType="num">
                                      <p:cBhvr>
                                        <p:cTn id="20" dur="1000" fill="hold">
                                          <p:stCondLst>
                                            <p:cond delay="0"/>
                                          </p:stCondLst>
                                        </p:cTn>
                                        <p:tgtEl>
                                          <p:spTgt spid="2">
                                            <p:txEl>
                                              <p:pRg st="1" end="1"/>
                                            </p:txEl>
                                          </p:spTgt>
                                        </p:tgtEl>
                                        <p:attrNameLst>
                                          <p:attrName>ppt_y</p:attrName>
                                        </p:attrNameLst>
                                      </p:cBhvr>
                                    </p:anim>
                                    <p:animRot by="21600000">
                                      <p:cBhvr>
                                        <p:cTn id="21" dur="1000" fill="hold">
                                          <p:stCondLst>
                                            <p:cond delay="0"/>
                                          </p:stCondLst>
                                        </p:cTn>
                                        <p:tgtEl>
                                          <p:spTgt spid="2">
                                            <p:txEl>
                                              <p:pRg st="1" end="1"/>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2">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2">
                                            <p:txEl>
                                              <p:pRg st="2" end="2"/>
                                            </p:txEl>
                                          </p:spTgt>
                                        </p:tgtEl>
                                        <p:attrNameLst>
                                          <p:attrName>ppt_w</p:attrName>
                                        </p:attrNameLst>
                                      </p:cBhvr>
                                    </p:anim>
                                    <p:anim by="(#ppt_w*0.50)" calcmode="lin" valueType="num">
                                      <p:cBhvr>
                                        <p:cTn id="25" dur="500" decel="50000" autoRev="1" fill="hold">
                                          <p:stCondLst>
                                            <p:cond delay="0"/>
                                          </p:stCondLst>
                                        </p:cTn>
                                        <p:tgtEl>
                                          <p:spTgt spid="2">
                                            <p:txEl>
                                              <p:pRg st="2" end="2"/>
                                            </p:txEl>
                                          </p:spTgt>
                                        </p:tgtEl>
                                        <p:attrNameLst>
                                          <p:attrName>ppt_x</p:attrName>
                                        </p:attrNameLst>
                                      </p:cBhvr>
                                    </p:anim>
                                    <p:anim from="(-#ppt_h/2)" to="(#ppt_y)" calcmode="lin" valueType="num">
                                      <p:cBhvr>
                                        <p:cTn id="26" dur="1000" fill="hold">
                                          <p:stCondLst>
                                            <p:cond delay="0"/>
                                          </p:stCondLst>
                                        </p:cTn>
                                        <p:tgtEl>
                                          <p:spTgt spid="2">
                                            <p:txEl>
                                              <p:pRg st="2" end="2"/>
                                            </p:txEl>
                                          </p:spTgt>
                                        </p:tgtEl>
                                        <p:attrNameLst>
                                          <p:attrName>ppt_y</p:attrName>
                                        </p:attrNameLst>
                                      </p:cBhvr>
                                    </p:anim>
                                    <p:animRot by="21600000">
                                      <p:cBhvr>
                                        <p:cTn id="27" dur="1000" fill="hold">
                                          <p:stCondLst>
                                            <p:cond delay="0"/>
                                          </p:stCondLst>
                                        </p:cTn>
                                        <p:tgtEl>
                                          <p:spTgt spid="2">
                                            <p:txEl>
                                              <p:pRg st="2" end="2"/>
                                            </p:txEl>
                                          </p:spTgt>
                                        </p:tgtEl>
                                        <p:attrNameLst>
                                          <p:attrName>r</p:attrName>
                                        </p:attrNameLst>
                                      </p:cBhvr>
                                    </p:animRot>
                                  </p:childTnLst>
                                </p:cTn>
                              </p:par>
                              <p:par>
                                <p:cTn id="28" presetID="56" presetClass="entr" presetSubtype="0" fill="hold" nodeType="withEffect">
                                  <p:stCondLst>
                                    <p:cond delay="0"/>
                                  </p:stCondLst>
                                  <p:iterate type="lt">
                                    <p:tmPct val="10000"/>
                                  </p:iterate>
                                  <p:childTnLst>
                                    <p:set>
                                      <p:cBhvr>
                                        <p:cTn id="29" dur="1" fill="hold">
                                          <p:stCondLst>
                                            <p:cond delay="0"/>
                                          </p:stCondLst>
                                        </p:cTn>
                                        <p:tgtEl>
                                          <p:spTgt spid="2">
                                            <p:txEl>
                                              <p:pRg st="3" end="3"/>
                                            </p:txEl>
                                          </p:spTgt>
                                        </p:tgtEl>
                                        <p:attrNameLst>
                                          <p:attrName>style.visibility</p:attrName>
                                        </p:attrNameLst>
                                      </p:cBhvr>
                                      <p:to>
                                        <p:strVal val="visible"/>
                                      </p:to>
                                    </p:set>
                                    <p:anim by="(-#ppt_w*2)" calcmode="lin" valueType="num">
                                      <p:cBhvr rctx="PPT">
                                        <p:cTn id="30" dur="500" autoRev="1" fill="hold">
                                          <p:stCondLst>
                                            <p:cond delay="0"/>
                                          </p:stCondLst>
                                        </p:cTn>
                                        <p:tgtEl>
                                          <p:spTgt spid="2">
                                            <p:txEl>
                                              <p:pRg st="3" end="3"/>
                                            </p:txEl>
                                          </p:spTgt>
                                        </p:tgtEl>
                                        <p:attrNameLst>
                                          <p:attrName>ppt_w</p:attrName>
                                        </p:attrNameLst>
                                      </p:cBhvr>
                                    </p:anim>
                                    <p:anim by="(#ppt_w*0.50)" calcmode="lin" valueType="num">
                                      <p:cBhvr>
                                        <p:cTn id="31" dur="500" decel="50000" autoRev="1" fill="hold">
                                          <p:stCondLst>
                                            <p:cond delay="0"/>
                                          </p:stCondLst>
                                        </p:cTn>
                                        <p:tgtEl>
                                          <p:spTgt spid="2">
                                            <p:txEl>
                                              <p:pRg st="3" end="3"/>
                                            </p:txEl>
                                          </p:spTgt>
                                        </p:tgtEl>
                                        <p:attrNameLst>
                                          <p:attrName>ppt_x</p:attrName>
                                        </p:attrNameLst>
                                      </p:cBhvr>
                                    </p:anim>
                                    <p:anim from="(-#ppt_h/2)" to="(#ppt_y)" calcmode="lin" valueType="num">
                                      <p:cBhvr>
                                        <p:cTn id="32" dur="1000" fill="hold">
                                          <p:stCondLst>
                                            <p:cond delay="0"/>
                                          </p:stCondLst>
                                        </p:cTn>
                                        <p:tgtEl>
                                          <p:spTgt spid="2">
                                            <p:txEl>
                                              <p:pRg st="3" end="3"/>
                                            </p:txEl>
                                          </p:spTgt>
                                        </p:tgtEl>
                                        <p:attrNameLst>
                                          <p:attrName>ppt_y</p:attrName>
                                        </p:attrNameLst>
                                      </p:cBhvr>
                                    </p:anim>
                                    <p:animRot by="21600000">
                                      <p:cBhvr>
                                        <p:cTn id="33" dur="1000" fill="hold">
                                          <p:stCondLst>
                                            <p:cond delay="0"/>
                                          </p:stCondLst>
                                        </p:cTn>
                                        <p:tgtEl>
                                          <p:spTgt spid="2">
                                            <p:txEl>
                                              <p:pRg st="3" end="3"/>
                                            </p:txEl>
                                          </p:spTgt>
                                        </p:tgtEl>
                                        <p:attrNameLst>
                                          <p:attrName>r</p:attrName>
                                        </p:attrNameLst>
                                      </p:cBhvr>
                                    </p:animRot>
                                  </p:childTnLst>
                                </p:cTn>
                              </p:par>
                              <p:par>
                                <p:cTn id="34" presetID="56" presetClass="entr" presetSubtype="0" fill="hold" nodeType="withEffect">
                                  <p:stCondLst>
                                    <p:cond delay="0"/>
                                  </p:stCondLst>
                                  <p:iterate type="lt">
                                    <p:tmPct val="10000"/>
                                  </p:iterate>
                                  <p:childTnLst>
                                    <p:set>
                                      <p:cBhvr>
                                        <p:cTn id="35" dur="1" fill="hold">
                                          <p:stCondLst>
                                            <p:cond delay="0"/>
                                          </p:stCondLst>
                                        </p:cTn>
                                        <p:tgtEl>
                                          <p:spTgt spid="2">
                                            <p:txEl>
                                              <p:pRg st="4" end="4"/>
                                            </p:txEl>
                                          </p:spTgt>
                                        </p:tgtEl>
                                        <p:attrNameLst>
                                          <p:attrName>style.visibility</p:attrName>
                                        </p:attrNameLst>
                                      </p:cBhvr>
                                      <p:to>
                                        <p:strVal val="visible"/>
                                      </p:to>
                                    </p:set>
                                    <p:anim by="(-#ppt_w*2)" calcmode="lin" valueType="num">
                                      <p:cBhvr rctx="PPT">
                                        <p:cTn id="36" dur="500" autoRev="1" fill="hold">
                                          <p:stCondLst>
                                            <p:cond delay="0"/>
                                          </p:stCondLst>
                                        </p:cTn>
                                        <p:tgtEl>
                                          <p:spTgt spid="2">
                                            <p:txEl>
                                              <p:pRg st="4" end="4"/>
                                            </p:txEl>
                                          </p:spTgt>
                                        </p:tgtEl>
                                        <p:attrNameLst>
                                          <p:attrName>ppt_w</p:attrName>
                                        </p:attrNameLst>
                                      </p:cBhvr>
                                    </p:anim>
                                    <p:anim by="(#ppt_w*0.50)" calcmode="lin" valueType="num">
                                      <p:cBhvr>
                                        <p:cTn id="37" dur="500" decel="50000" autoRev="1" fill="hold">
                                          <p:stCondLst>
                                            <p:cond delay="0"/>
                                          </p:stCondLst>
                                        </p:cTn>
                                        <p:tgtEl>
                                          <p:spTgt spid="2">
                                            <p:txEl>
                                              <p:pRg st="4" end="4"/>
                                            </p:txEl>
                                          </p:spTgt>
                                        </p:tgtEl>
                                        <p:attrNameLst>
                                          <p:attrName>ppt_x</p:attrName>
                                        </p:attrNameLst>
                                      </p:cBhvr>
                                    </p:anim>
                                    <p:anim from="(-#ppt_h/2)" to="(#ppt_y)" calcmode="lin" valueType="num">
                                      <p:cBhvr>
                                        <p:cTn id="38" dur="1000" fill="hold">
                                          <p:stCondLst>
                                            <p:cond delay="0"/>
                                          </p:stCondLst>
                                        </p:cTn>
                                        <p:tgtEl>
                                          <p:spTgt spid="2">
                                            <p:txEl>
                                              <p:pRg st="4" end="4"/>
                                            </p:txEl>
                                          </p:spTgt>
                                        </p:tgtEl>
                                        <p:attrNameLst>
                                          <p:attrName>ppt_y</p:attrName>
                                        </p:attrNameLst>
                                      </p:cBhvr>
                                    </p:anim>
                                    <p:animRot by="21600000">
                                      <p:cBhvr>
                                        <p:cTn id="39" dur="1000" fill="hold">
                                          <p:stCondLst>
                                            <p:cond delay="0"/>
                                          </p:stCondLst>
                                        </p:cTn>
                                        <p:tgtEl>
                                          <p:spTgt spid="2">
                                            <p:txEl>
                                              <p:pRg st="4" end="4"/>
                                            </p:txEl>
                                          </p:spTgt>
                                        </p:tgtEl>
                                        <p:attrNameLst>
                                          <p:attrName>r</p:attrName>
                                        </p:attrNameLst>
                                      </p:cBhvr>
                                    </p:animRot>
                                  </p:childTnLst>
                                </p:cTn>
                              </p:par>
                              <p:par>
                                <p:cTn id="40" presetID="56" presetClass="entr" presetSubtype="0" fill="hold" nodeType="with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 by="(-#ppt_w*2)" calcmode="lin" valueType="num">
                                      <p:cBhvr rctx="PPT">
                                        <p:cTn id="42" dur="500" autoRev="1" fill="hold">
                                          <p:stCondLst>
                                            <p:cond delay="0"/>
                                          </p:stCondLst>
                                        </p:cTn>
                                        <p:tgtEl>
                                          <p:spTgt spid="2">
                                            <p:txEl>
                                              <p:pRg st="5" end="5"/>
                                            </p:txEl>
                                          </p:spTgt>
                                        </p:tgtEl>
                                        <p:attrNameLst>
                                          <p:attrName>ppt_w</p:attrName>
                                        </p:attrNameLst>
                                      </p:cBhvr>
                                    </p:anim>
                                    <p:anim by="(#ppt_w*0.50)" calcmode="lin" valueType="num">
                                      <p:cBhvr>
                                        <p:cTn id="43" dur="500" decel="50000" autoRev="1" fill="hold">
                                          <p:stCondLst>
                                            <p:cond delay="0"/>
                                          </p:stCondLst>
                                        </p:cTn>
                                        <p:tgtEl>
                                          <p:spTgt spid="2">
                                            <p:txEl>
                                              <p:pRg st="5" end="5"/>
                                            </p:txEl>
                                          </p:spTgt>
                                        </p:tgtEl>
                                        <p:attrNameLst>
                                          <p:attrName>ppt_x</p:attrName>
                                        </p:attrNameLst>
                                      </p:cBhvr>
                                    </p:anim>
                                    <p:anim from="(-#ppt_h/2)" to="(#ppt_y)" calcmode="lin" valueType="num">
                                      <p:cBhvr>
                                        <p:cTn id="44" dur="1000" fill="hold">
                                          <p:stCondLst>
                                            <p:cond delay="0"/>
                                          </p:stCondLst>
                                        </p:cTn>
                                        <p:tgtEl>
                                          <p:spTgt spid="2">
                                            <p:txEl>
                                              <p:pRg st="5" end="5"/>
                                            </p:txEl>
                                          </p:spTgt>
                                        </p:tgtEl>
                                        <p:attrNameLst>
                                          <p:attrName>ppt_y</p:attrName>
                                        </p:attrNameLst>
                                      </p:cBhvr>
                                    </p:anim>
                                    <p:animRot by="21600000">
                                      <p:cBhvr>
                                        <p:cTn id="45" dur="1000" fill="hold">
                                          <p:stCondLst>
                                            <p:cond delay="0"/>
                                          </p:stCondLst>
                                        </p:cTn>
                                        <p:tgtEl>
                                          <p:spTgt spid="2">
                                            <p:txEl>
                                              <p:pRg st="5" end="5"/>
                                            </p:txEl>
                                          </p:spTgt>
                                        </p:tgtEl>
                                        <p:attrNameLst>
                                          <p:attrName>r</p:attrName>
                                        </p:attrNameLst>
                                      </p:cBhvr>
                                    </p:animRot>
                                  </p:childTnLst>
                                </p:cTn>
                              </p:par>
                              <p:par>
                                <p:cTn id="46" presetID="56" presetClass="entr" presetSubtype="0" fill="hold" nodeType="withEffect">
                                  <p:stCondLst>
                                    <p:cond delay="0"/>
                                  </p:stCondLst>
                                  <p:iterate type="lt">
                                    <p:tmPct val="10000"/>
                                  </p:iterate>
                                  <p:childTnLst>
                                    <p:set>
                                      <p:cBhvr>
                                        <p:cTn id="47" dur="1" fill="hold">
                                          <p:stCondLst>
                                            <p:cond delay="0"/>
                                          </p:stCondLst>
                                        </p:cTn>
                                        <p:tgtEl>
                                          <p:spTgt spid="2">
                                            <p:txEl>
                                              <p:pRg st="6" end="6"/>
                                            </p:txEl>
                                          </p:spTgt>
                                        </p:tgtEl>
                                        <p:attrNameLst>
                                          <p:attrName>style.visibility</p:attrName>
                                        </p:attrNameLst>
                                      </p:cBhvr>
                                      <p:to>
                                        <p:strVal val="visible"/>
                                      </p:to>
                                    </p:set>
                                    <p:anim by="(-#ppt_w*2)" calcmode="lin" valueType="num">
                                      <p:cBhvr rctx="PPT">
                                        <p:cTn id="48" dur="500" autoRev="1" fill="hold">
                                          <p:stCondLst>
                                            <p:cond delay="0"/>
                                          </p:stCondLst>
                                        </p:cTn>
                                        <p:tgtEl>
                                          <p:spTgt spid="2">
                                            <p:txEl>
                                              <p:pRg st="6" end="6"/>
                                            </p:txEl>
                                          </p:spTgt>
                                        </p:tgtEl>
                                        <p:attrNameLst>
                                          <p:attrName>ppt_w</p:attrName>
                                        </p:attrNameLst>
                                      </p:cBhvr>
                                    </p:anim>
                                    <p:anim by="(#ppt_w*0.50)" calcmode="lin" valueType="num">
                                      <p:cBhvr>
                                        <p:cTn id="49" dur="500" decel="50000" autoRev="1" fill="hold">
                                          <p:stCondLst>
                                            <p:cond delay="0"/>
                                          </p:stCondLst>
                                        </p:cTn>
                                        <p:tgtEl>
                                          <p:spTgt spid="2">
                                            <p:txEl>
                                              <p:pRg st="6" end="6"/>
                                            </p:txEl>
                                          </p:spTgt>
                                        </p:tgtEl>
                                        <p:attrNameLst>
                                          <p:attrName>ppt_x</p:attrName>
                                        </p:attrNameLst>
                                      </p:cBhvr>
                                    </p:anim>
                                    <p:anim from="(-#ppt_h/2)" to="(#ppt_y)" calcmode="lin" valueType="num">
                                      <p:cBhvr>
                                        <p:cTn id="50" dur="1000" fill="hold">
                                          <p:stCondLst>
                                            <p:cond delay="0"/>
                                          </p:stCondLst>
                                        </p:cTn>
                                        <p:tgtEl>
                                          <p:spTgt spid="2">
                                            <p:txEl>
                                              <p:pRg st="6" end="6"/>
                                            </p:txEl>
                                          </p:spTgt>
                                        </p:tgtEl>
                                        <p:attrNameLst>
                                          <p:attrName>ppt_y</p:attrName>
                                        </p:attrNameLst>
                                      </p:cBhvr>
                                    </p:anim>
                                    <p:animRot by="21600000">
                                      <p:cBhvr>
                                        <p:cTn id="51" dur="1000" fill="hold">
                                          <p:stCondLst>
                                            <p:cond delay="0"/>
                                          </p:stCondLst>
                                        </p:cTn>
                                        <p:tgtEl>
                                          <p:spTgt spid="2">
                                            <p:txEl>
                                              <p:pRg st="6" end="6"/>
                                            </p:txEl>
                                          </p:spTgt>
                                        </p:tgtEl>
                                        <p:attrNameLst>
                                          <p:attrName>r</p:attrName>
                                        </p:attrNameLst>
                                      </p:cBhvr>
                                    </p:animRot>
                                  </p:childTnLst>
                                </p:cTn>
                              </p:par>
                              <p:par>
                                <p:cTn id="52" presetID="56" presetClass="entr" presetSubtype="0" fill="hold" nodeType="withEffect">
                                  <p:stCondLst>
                                    <p:cond delay="0"/>
                                  </p:stCondLst>
                                  <p:iterate type="lt">
                                    <p:tmPct val="10000"/>
                                  </p:iterate>
                                  <p:childTnLst>
                                    <p:set>
                                      <p:cBhvr>
                                        <p:cTn id="53" dur="1" fill="hold">
                                          <p:stCondLst>
                                            <p:cond delay="0"/>
                                          </p:stCondLst>
                                        </p:cTn>
                                        <p:tgtEl>
                                          <p:spTgt spid="2">
                                            <p:txEl>
                                              <p:pRg st="7" end="7"/>
                                            </p:txEl>
                                          </p:spTgt>
                                        </p:tgtEl>
                                        <p:attrNameLst>
                                          <p:attrName>style.visibility</p:attrName>
                                        </p:attrNameLst>
                                      </p:cBhvr>
                                      <p:to>
                                        <p:strVal val="visible"/>
                                      </p:to>
                                    </p:set>
                                    <p:anim by="(-#ppt_w*2)" calcmode="lin" valueType="num">
                                      <p:cBhvr rctx="PPT">
                                        <p:cTn id="54" dur="500" autoRev="1" fill="hold">
                                          <p:stCondLst>
                                            <p:cond delay="0"/>
                                          </p:stCondLst>
                                        </p:cTn>
                                        <p:tgtEl>
                                          <p:spTgt spid="2">
                                            <p:txEl>
                                              <p:pRg st="7" end="7"/>
                                            </p:txEl>
                                          </p:spTgt>
                                        </p:tgtEl>
                                        <p:attrNameLst>
                                          <p:attrName>ppt_w</p:attrName>
                                        </p:attrNameLst>
                                      </p:cBhvr>
                                    </p:anim>
                                    <p:anim by="(#ppt_w*0.50)" calcmode="lin" valueType="num">
                                      <p:cBhvr>
                                        <p:cTn id="55" dur="500" decel="50000" autoRev="1" fill="hold">
                                          <p:stCondLst>
                                            <p:cond delay="0"/>
                                          </p:stCondLst>
                                        </p:cTn>
                                        <p:tgtEl>
                                          <p:spTgt spid="2">
                                            <p:txEl>
                                              <p:pRg st="7" end="7"/>
                                            </p:txEl>
                                          </p:spTgt>
                                        </p:tgtEl>
                                        <p:attrNameLst>
                                          <p:attrName>ppt_x</p:attrName>
                                        </p:attrNameLst>
                                      </p:cBhvr>
                                    </p:anim>
                                    <p:anim from="(-#ppt_h/2)" to="(#ppt_y)" calcmode="lin" valueType="num">
                                      <p:cBhvr>
                                        <p:cTn id="56" dur="1000" fill="hold">
                                          <p:stCondLst>
                                            <p:cond delay="0"/>
                                          </p:stCondLst>
                                        </p:cTn>
                                        <p:tgtEl>
                                          <p:spTgt spid="2">
                                            <p:txEl>
                                              <p:pRg st="7" end="7"/>
                                            </p:txEl>
                                          </p:spTgt>
                                        </p:tgtEl>
                                        <p:attrNameLst>
                                          <p:attrName>ppt_y</p:attrName>
                                        </p:attrNameLst>
                                      </p:cBhvr>
                                    </p:anim>
                                    <p:animRot by="21600000">
                                      <p:cBhvr>
                                        <p:cTn id="57" dur="1000" fill="hold">
                                          <p:stCondLst>
                                            <p:cond delay="0"/>
                                          </p:stCondLst>
                                        </p:cTn>
                                        <p:tgtEl>
                                          <p:spTgt spid="2">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dirty="0">
              <a:solidFill>
                <a:schemeClr val="bg1"/>
              </a:solidFill>
            </a:endParaRPr>
          </a:p>
        </p:txBody>
      </p:sp>
      <p:sp>
        <p:nvSpPr>
          <p:cNvPr id="5" name="TextBox 4"/>
          <p:cNvSpPr txBox="1"/>
          <p:nvPr/>
        </p:nvSpPr>
        <p:spPr>
          <a:xfrm>
            <a:off x="0" y="422401"/>
            <a:ext cx="9144000" cy="6463308"/>
          </a:xfrm>
          <a:prstGeom prst="rect">
            <a:avLst/>
          </a:prstGeom>
          <a:noFill/>
        </p:spPr>
        <p:txBody>
          <a:bodyPr wrap="square" rtlCol="0">
            <a:spAutoFit/>
          </a:bodyPr>
          <a:lstStyle/>
          <a:p>
            <a:endParaRPr lang="ro-RO" b="1" u="sng" dirty="0" smtClean="0">
              <a:solidFill>
                <a:schemeClr val="bg1"/>
              </a:solidFill>
            </a:endParaRPr>
          </a:p>
          <a:p>
            <a:r>
              <a:rPr lang="vi-VN" b="1" u="sng" dirty="0" smtClean="0">
                <a:solidFill>
                  <a:schemeClr val="bg1"/>
                </a:solidFill>
              </a:rPr>
              <a:t>Evoluția </a:t>
            </a:r>
            <a:r>
              <a:rPr lang="vi-VN" b="1" u="sng" dirty="0">
                <a:solidFill>
                  <a:schemeClr val="bg1"/>
                </a:solidFill>
              </a:rPr>
              <a:t>stilului </a:t>
            </a:r>
            <a:r>
              <a:rPr lang="vi-VN" b="1" u="sng" dirty="0" smtClean="0">
                <a:solidFill>
                  <a:schemeClr val="bg1"/>
                </a:solidFill>
              </a:rPr>
              <a:t>muzical</a:t>
            </a:r>
            <a:endParaRPr lang="ro-RO" b="1" u="sng" dirty="0" smtClean="0">
              <a:solidFill>
                <a:schemeClr val="bg1"/>
              </a:solidFill>
            </a:endParaRPr>
          </a:p>
          <a:p>
            <a:endParaRPr lang="vi-VN" b="1" u="sng" dirty="0">
              <a:solidFill>
                <a:schemeClr val="bg1"/>
              </a:solidFill>
            </a:endParaRPr>
          </a:p>
          <a:p>
            <a:r>
              <a:rPr lang="vi-VN" u="sng" dirty="0" smtClean="0">
                <a:solidFill>
                  <a:schemeClr val="bg1"/>
                </a:solidFill>
              </a:rPr>
              <a:t>Producția </a:t>
            </a:r>
            <a:r>
              <a:rPr lang="vi-VN" u="sng" dirty="0">
                <a:solidFill>
                  <a:schemeClr val="bg1"/>
                </a:solidFill>
              </a:rPr>
              <a:t>muzicală </a:t>
            </a:r>
            <a:r>
              <a:rPr lang="vi-VN" dirty="0">
                <a:solidFill>
                  <a:schemeClr val="bg1"/>
                </a:solidFill>
              </a:rPr>
              <a:t>a lui Beethoven este considerată în mod tradițional ca o punte între Clasicism și Romantism și se poate împărți în trei perioade:</a:t>
            </a:r>
          </a:p>
          <a:p>
            <a:r>
              <a:rPr lang="ro-RO" i="1" dirty="0" smtClean="0">
                <a:solidFill>
                  <a:schemeClr val="bg1"/>
                </a:solidFill>
              </a:rPr>
              <a:t>-</a:t>
            </a:r>
            <a:r>
              <a:rPr lang="vi-VN" i="1" dirty="0" smtClean="0">
                <a:solidFill>
                  <a:schemeClr val="bg1"/>
                </a:solidFill>
              </a:rPr>
              <a:t>Prima </a:t>
            </a:r>
            <a:r>
              <a:rPr lang="vi-VN" i="1" dirty="0">
                <a:solidFill>
                  <a:schemeClr val="bg1"/>
                </a:solidFill>
              </a:rPr>
              <a:t>perioadă</a:t>
            </a:r>
            <a:r>
              <a:rPr lang="vi-VN" dirty="0">
                <a:solidFill>
                  <a:schemeClr val="bg1"/>
                </a:solidFill>
              </a:rPr>
              <a:t> (</a:t>
            </a:r>
            <a:r>
              <a:rPr lang="vi-VN" dirty="0" smtClean="0">
                <a:solidFill>
                  <a:schemeClr val="bg1"/>
                </a:solidFill>
              </a:rPr>
              <a:t>1790-1802), </a:t>
            </a:r>
            <a:r>
              <a:rPr lang="vi-VN" dirty="0">
                <a:solidFill>
                  <a:schemeClr val="bg1"/>
                </a:solidFill>
              </a:rPr>
              <a:t>cuprinzând compozițiile din tinerețe de la Bonn și primii ani în Viena, reprezintă continuarea stilului lui Haydn și Mozart, și desăvârșesc clasicismul vienez ajuns la maturitate. Un exemplu îl constitue cvartetul de coarde în La-major op. 18, foarte apropiat de compozițiile similare ale lui Mozart.</a:t>
            </a:r>
          </a:p>
          <a:p>
            <a:r>
              <a:rPr lang="ro-RO" i="1" dirty="0" smtClean="0">
                <a:solidFill>
                  <a:schemeClr val="bg1"/>
                </a:solidFill>
              </a:rPr>
              <a:t>-</a:t>
            </a:r>
            <a:r>
              <a:rPr lang="vi-VN" i="1" dirty="0" smtClean="0">
                <a:solidFill>
                  <a:schemeClr val="bg1"/>
                </a:solidFill>
              </a:rPr>
              <a:t>A </a:t>
            </a:r>
            <a:r>
              <a:rPr lang="vi-VN" i="1" dirty="0">
                <a:solidFill>
                  <a:schemeClr val="bg1"/>
                </a:solidFill>
              </a:rPr>
              <a:t>doua perioadă</a:t>
            </a:r>
            <a:r>
              <a:rPr lang="vi-VN" dirty="0">
                <a:solidFill>
                  <a:schemeClr val="bg1"/>
                </a:solidFill>
              </a:rPr>
              <a:t> (1807-1812), așa zisul "ciclu eroic", cuprinde compoziții ca simfonia III-a (</a:t>
            </a:r>
            <a:r>
              <a:rPr lang="vi-VN" i="1" dirty="0">
                <a:solidFill>
                  <a:schemeClr val="bg1"/>
                </a:solidFill>
              </a:rPr>
              <a:t>Eroica</a:t>
            </a:r>
            <a:r>
              <a:rPr lang="vi-VN" dirty="0">
                <a:solidFill>
                  <a:schemeClr val="bg1"/>
                </a:solidFill>
              </a:rPr>
              <a:t>), concertele pentru pian și orchestră nr.4 și 5 (</a:t>
            </a:r>
            <a:r>
              <a:rPr lang="vi-VN" i="1" dirty="0">
                <a:solidFill>
                  <a:schemeClr val="bg1"/>
                </a:solidFill>
              </a:rPr>
              <a:t>Imperialul</a:t>
            </a:r>
            <a:r>
              <a:rPr lang="vi-VN" dirty="0">
                <a:solidFill>
                  <a:schemeClr val="bg1"/>
                </a:solidFill>
              </a:rPr>
              <a:t>), sonata pentru pian </a:t>
            </a:r>
            <a:r>
              <a:rPr lang="vi-VN" i="1" dirty="0">
                <a:solidFill>
                  <a:schemeClr val="bg1"/>
                </a:solidFill>
              </a:rPr>
              <a:t>Appassionata</a:t>
            </a:r>
            <a:r>
              <a:rPr lang="vi-VN" dirty="0">
                <a:solidFill>
                  <a:schemeClr val="bg1"/>
                </a:solidFill>
              </a:rPr>
              <a:t>. În toate aceste opere se remarcă profunzimea temelor, contrastele dramatice și noutățile armonice, neîntâlnite încă la predecesorii săi.supranumit ,,titanicul de la bonn,,.</a:t>
            </a:r>
          </a:p>
          <a:p>
            <a:r>
              <a:rPr lang="ro-RO" i="1" dirty="0" smtClean="0">
                <a:solidFill>
                  <a:schemeClr val="bg1"/>
                </a:solidFill>
              </a:rPr>
              <a:t>-</a:t>
            </a:r>
            <a:r>
              <a:rPr lang="vi-VN" i="1" dirty="0" smtClean="0">
                <a:solidFill>
                  <a:schemeClr val="bg1"/>
                </a:solidFill>
              </a:rPr>
              <a:t>A </a:t>
            </a:r>
            <a:r>
              <a:rPr lang="vi-VN" i="1" dirty="0">
                <a:solidFill>
                  <a:schemeClr val="bg1"/>
                </a:solidFill>
              </a:rPr>
              <a:t>treia perioadă</a:t>
            </a:r>
            <a:r>
              <a:rPr lang="vi-VN" dirty="0">
                <a:solidFill>
                  <a:schemeClr val="bg1"/>
                </a:solidFill>
              </a:rPr>
              <a:t> se profilează din anul 1813. Compozițiile din această perioadă nu mai pot fi grupate pe cicluri, fiecare din ele se prezintă cu o proprie și puternică individualitate, eliberate de convențiile tradiționale. În muzica instrumentală introduce recitative și arii, în fugi, variațiuni și elemente lirice, mereu în căutare de noi moduri de expresie. Cele două opere importante din această ultimă perioadă, a 9-a și </a:t>
            </a:r>
            <a:r>
              <a:rPr lang="vi-VN" i="1" dirty="0">
                <a:solidFill>
                  <a:schemeClr val="bg1"/>
                </a:solidFill>
              </a:rPr>
              <a:t>Missa solemnis</a:t>
            </a:r>
            <a:r>
              <a:rPr lang="vi-VN" dirty="0">
                <a:solidFill>
                  <a:schemeClr val="bg1"/>
                </a:solidFill>
              </a:rPr>
              <a:t>, se depărtează complet de genul tradițional: astfel în finalul simfoniei se introduce o partitură pentru soliști vocali și cor, în timp ce </a:t>
            </a:r>
            <a:r>
              <a:rPr lang="vi-VN" i="1" dirty="0">
                <a:solidFill>
                  <a:schemeClr val="bg1"/>
                </a:solidFill>
              </a:rPr>
              <a:t>Missa solemnis</a:t>
            </a:r>
            <a:r>
              <a:rPr lang="vi-VN" dirty="0">
                <a:solidFill>
                  <a:schemeClr val="bg1"/>
                </a:solidFill>
              </a:rPr>
              <a:t> iese din tiparele messelor liturgice, devenind o confruntare subiectivă cu divinitatea.</a:t>
            </a:r>
          </a:p>
          <a:p>
            <a:endParaRPr lang="ro-RO" dirty="0"/>
          </a:p>
        </p:txBody>
      </p:sp>
      <p:pic>
        <p:nvPicPr>
          <p:cNvPr id="6"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81316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dirty="0"/>
          </a:p>
        </p:txBody>
      </p:sp>
      <p:sp>
        <p:nvSpPr>
          <p:cNvPr id="5" name="TextBox 4"/>
          <p:cNvSpPr txBox="1"/>
          <p:nvPr/>
        </p:nvSpPr>
        <p:spPr>
          <a:xfrm>
            <a:off x="0" y="1148656"/>
            <a:ext cx="9144000" cy="523220"/>
          </a:xfrm>
          <a:prstGeom prst="rect">
            <a:avLst/>
          </a:prstGeom>
          <a:noFill/>
        </p:spPr>
        <p:txBody>
          <a:bodyPr wrap="square" rtlCol="0">
            <a:spAutoFit/>
          </a:bodyPr>
          <a:lstStyle/>
          <a:p>
            <a:pPr algn="ctr"/>
            <a:r>
              <a:rPr lang="ro-RO" sz="2800" b="1" u="sng" dirty="0" smtClean="0">
                <a:solidFill>
                  <a:schemeClr val="bg1"/>
                </a:solidFill>
              </a:rPr>
              <a:t>BIOGRAFIE</a:t>
            </a:r>
            <a:endParaRPr lang="ro-RO" sz="2800" b="1" u="sng" dirty="0">
              <a:solidFill>
                <a:schemeClr val="bg1"/>
              </a:solidFill>
            </a:endParaRPr>
          </a:p>
        </p:txBody>
      </p:sp>
      <p:sp>
        <p:nvSpPr>
          <p:cNvPr id="6" name="TextBox 5"/>
          <p:cNvSpPr txBox="1"/>
          <p:nvPr/>
        </p:nvSpPr>
        <p:spPr>
          <a:xfrm>
            <a:off x="0" y="1685584"/>
            <a:ext cx="9144000" cy="1754326"/>
          </a:xfrm>
          <a:prstGeom prst="rect">
            <a:avLst/>
          </a:prstGeom>
          <a:noFill/>
        </p:spPr>
        <p:txBody>
          <a:bodyPr wrap="square" rtlCol="0">
            <a:spAutoFit/>
          </a:bodyPr>
          <a:lstStyle/>
          <a:p>
            <a:r>
              <a:rPr lang="ro-RO" dirty="0" smtClean="0">
                <a:solidFill>
                  <a:schemeClr val="bg1"/>
                </a:solidFill>
              </a:rPr>
              <a:t>A fost fiul </a:t>
            </a:r>
            <a:r>
              <a:rPr lang="vi-VN" dirty="0">
                <a:solidFill>
                  <a:schemeClr val="bg1"/>
                </a:solidFill>
              </a:rPr>
              <a:t> lui Johann van Beethoven (1740-1792), de origine flamandă și </a:t>
            </a:r>
            <a:r>
              <a:rPr lang="vi-VN" dirty="0" smtClean="0">
                <a:solidFill>
                  <a:schemeClr val="bg1"/>
                </a:solidFill>
              </a:rPr>
              <a:t>al</a:t>
            </a:r>
            <a:r>
              <a:rPr lang="ro-RO" dirty="0" smtClean="0">
                <a:solidFill>
                  <a:schemeClr val="bg1"/>
                </a:solidFill>
              </a:rPr>
              <a:t> Magdaleni</a:t>
            </a:r>
            <a:r>
              <a:rPr lang="vi-VN" dirty="0" smtClean="0">
                <a:solidFill>
                  <a:schemeClr val="bg1"/>
                </a:solidFill>
              </a:rPr>
              <a:t> </a:t>
            </a:r>
            <a:r>
              <a:rPr lang="vi-VN" dirty="0">
                <a:solidFill>
                  <a:schemeClr val="bg1"/>
                </a:solidFill>
              </a:rPr>
              <a:t>Keverich van Beethoven (1744-1787). Până relativ recent ziua de 16 decembrie este considerată, în multe lucrări de referință, ca fiind data de naștere a lui Beethoven deoarece se știe că el a fost botezat pe 17 decembrie, ori la vremea respectivă copiii erau botezați la o zi după naștere. Oricum această presupunere este încă privită cu rezerve la ora actuală.</a:t>
            </a:r>
            <a:endParaRPr lang="ro-RO" dirty="0">
              <a:solidFill>
                <a:schemeClr val="bg1"/>
              </a:solidFill>
            </a:endParaRPr>
          </a:p>
        </p:txBody>
      </p:sp>
      <p:sp>
        <p:nvSpPr>
          <p:cNvPr id="7" name="TextBox 6"/>
          <p:cNvSpPr txBox="1"/>
          <p:nvPr/>
        </p:nvSpPr>
        <p:spPr>
          <a:xfrm>
            <a:off x="0" y="3429000"/>
            <a:ext cx="9144000" cy="3416320"/>
          </a:xfrm>
          <a:prstGeom prst="rect">
            <a:avLst/>
          </a:prstGeom>
          <a:noFill/>
        </p:spPr>
        <p:txBody>
          <a:bodyPr wrap="square" rtlCol="0">
            <a:spAutoFit/>
          </a:bodyPr>
          <a:lstStyle/>
          <a:p>
            <a:r>
              <a:rPr lang="vi-VN" dirty="0">
                <a:solidFill>
                  <a:schemeClr val="bg1"/>
                </a:solidFill>
              </a:rPr>
              <a:t>Mediul familial nu îi era tocmai favorabil, sub autoritatea capricioasă a tatălui, un cântăreț de curte mediocru, alcoolic notoriu. Observând însă talentul muzical precoce al fiului său, acesta a încercat să facă, fără succes, din micul Ludwig un copil-minune, asemenea lui Wolfgang Amadeus Mozart. Beethoven a început să ia lecții de muzică, în jurul vârstei de 10 ani, cu organistul Christian Gottlob Neefe. Acesta recunoaște dotarea muzicală excepțională a tânărului Beethoven și, cu sprijinul Arhiepiscopului din Bonn, Maximilian Franz, îi facilitează în 1787 o călătorie la Viena. Aici ia probabil câteva lecții cu Mozart, dar trebuie să se întoarcă după scurt timp la Bonn, din cauza înbolnăvirii și morții mamei sale. În următorii patru ani lucrează cu capela curții și cu orchestra teatrului din Bonn, având astfel prilejul să-și îmbogățească cunoștințele muzicale cu operele aflate în circulație în acel timp. În această perioadă compune o Cantată cu ocazia morții împăratului Iosif al II-lea.</a:t>
            </a:r>
            <a:endParaRPr lang="ro-RO" dirty="0">
              <a:solidFill>
                <a:schemeClr val="bg1"/>
              </a:solidFill>
            </a:endParaRPr>
          </a:p>
        </p:txBody>
      </p:sp>
      <p:pic>
        <p:nvPicPr>
          <p:cNvPr id="8"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16625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par>
                          <p:cTn id="20" fill="hold">
                            <p:stCondLst>
                              <p:cond delay="24150"/>
                            </p:stCondLst>
                            <p:childTnLst>
                              <p:par>
                                <p:cTn id="21" presetID="26"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5" name="TextBox 4"/>
          <p:cNvSpPr txBox="1"/>
          <p:nvPr/>
        </p:nvSpPr>
        <p:spPr>
          <a:xfrm>
            <a:off x="24350" y="844981"/>
            <a:ext cx="9143999" cy="1754326"/>
          </a:xfrm>
          <a:prstGeom prst="rect">
            <a:avLst/>
          </a:prstGeom>
          <a:noFill/>
        </p:spPr>
        <p:txBody>
          <a:bodyPr wrap="square" rtlCol="0">
            <a:spAutoFit/>
          </a:bodyPr>
          <a:lstStyle/>
          <a:p>
            <a:r>
              <a:rPr lang="ro-RO" dirty="0" smtClean="0">
                <a:solidFill>
                  <a:schemeClr val="bg1"/>
                </a:solidFill>
              </a:rPr>
              <a:t>   </a:t>
            </a:r>
            <a:r>
              <a:rPr lang="vi-VN" dirty="0" smtClean="0">
                <a:solidFill>
                  <a:schemeClr val="bg1"/>
                </a:solidFill>
              </a:rPr>
              <a:t>În </a:t>
            </a:r>
            <a:r>
              <a:rPr lang="vi-VN" dirty="0">
                <a:solidFill>
                  <a:schemeClr val="bg1"/>
                </a:solidFill>
              </a:rPr>
              <a:t>noiembrie 1792, Beethoven pleacă pentru a doua oară la Viena, unde devine elevul lui Joseph Haydn, mai târziu și al lui Antonio Salieri. În capitala imperiului habsburgic, Beethoven reușește să câștige favorurile aristocrației vieneze prin concerte private, cu care ocazie capătă faima de virtuos pianist și de compozitor. Grație acestor relații și a contactelor cu casele de editură, care îi publică unele compoziții, Beethoven reușește să dobândească o independență, pe care și-a dorit-o cândva și Mozart.</a:t>
            </a:r>
            <a:endParaRPr lang="ro-RO" dirty="0">
              <a:solidFill>
                <a:schemeClr val="bg1"/>
              </a:solidFill>
            </a:endParaRPr>
          </a:p>
        </p:txBody>
      </p:sp>
      <p:sp>
        <p:nvSpPr>
          <p:cNvPr id="6" name="TextBox 5"/>
          <p:cNvSpPr txBox="1"/>
          <p:nvPr/>
        </p:nvSpPr>
        <p:spPr>
          <a:xfrm>
            <a:off x="17303" y="2599307"/>
            <a:ext cx="9158095" cy="2308324"/>
          </a:xfrm>
          <a:prstGeom prst="rect">
            <a:avLst/>
          </a:prstGeom>
          <a:noFill/>
        </p:spPr>
        <p:txBody>
          <a:bodyPr wrap="square" rtlCol="0">
            <a:spAutoFit/>
          </a:bodyPr>
          <a:lstStyle/>
          <a:p>
            <a:r>
              <a:rPr lang="ro-RO" dirty="0" smtClean="0">
                <a:solidFill>
                  <a:schemeClr val="bg1"/>
                </a:solidFill>
              </a:rPr>
              <a:t>   </a:t>
            </a:r>
            <a:r>
              <a:rPr lang="vi-VN" dirty="0" smtClean="0">
                <a:solidFill>
                  <a:schemeClr val="bg1"/>
                </a:solidFill>
              </a:rPr>
              <a:t>În </a:t>
            </a:r>
            <a:r>
              <a:rPr lang="vi-VN" dirty="0">
                <a:solidFill>
                  <a:schemeClr val="bg1"/>
                </a:solidFill>
              </a:rPr>
              <a:t>martie 1795 apare pentru prima dată în fața publicului vienez executând primul său concert pentru pian și orchestră. Urmează o serie de concerte la Praga,Dresda, Berlin și Preßburg (Bratislava). După primele sonate pentru pian - printre care sonata op. 13 "Patetica" - , Beethoven deschide, începând cu anul 1798, seria cvartetelor de coarde, compune și prima lui simfonie, în Do-major. În același timp apar primele semne ale scăderii auzului, ceea ce îl face să se izoleze tot mai mult de societate. În celebrul "Testament de la Heiligenstadt" (1802) Beethoven se adresează fratelui său, înspăimântat de surzenia sa tot mai accentuată. </a:t>
            </a:r>
            <a:endParaRPr lang="ro-RO" dirty="0">
              <a:solidFill>
                <a:schemeClr val="bg1"/>
              </a:solidFill>
            </a:endParaRPr>
          </a:p>
        </p:txBody>
      </p:sp>
      <p:sp>
        <p:nvSpPr>
          <p:cNvPr id="7" name="TextBox 6"/>
          <p:cNvSpPr txBox="1"/>
          <p:nvPr/>
        </p:nvSpPr>
        <p:spPr>
          <a:xfrm>
            <a:off x="0" y="4826675"/>
            <a:ext cx="9144000" cy="2031325"/>
          </a:xfrm>
          <a:prstGeom prst="rect">
            <a:avLst/>
          </a:prstGeom>
          <a:noFill/>
        </p:spPr>
        <p:txBody>
          <a:bodyPr wrap="square" rtlCol="0">
            <a:spAutoFit/>
          </a:bodyPr>
          <a:lstStyle/>
          <a:p>
            <a:r>
              <a:rPr lang="ro-RO" dirty="0" smtClean="0">
                <a:solidFill>
                  <a:schemeClr val="bg1"/>
                </a:solidFill>
              </a:rPr>
              <a:t>    </a:t>
            </a:r>
            <a:r>
              <a:rPr lang="vi-VN" dirty="0" smtClean="0">
                <a:solidFill>
                  <a:schemeClr val="bg1"/>
                </a:solidFill>
              </a:rPr>
              <a:t>Totuși</a:t>
            </a:r>
            <a:r>
              <a:rPr lang="vi-VN" dirty="0">
                <a:solidFill>
                  <a:schemeClr val="bg1"/>
                </a:solidFill>
              </a:rPr>
              <a:t>, tocmai în acești ani, Beethoven compune o serie de opere desăvârșite ale stilului clasic de maturitate, cum sunt cele trei sonate pentru pian op. 31, simfonia III-a "Eroica", apoi sonata pentru pian op. 57 "Appassionata", concertul pentru vioară și orchestră, simfoniile a V-a (a "Destinului") și a VI-a ("Pastorala"). În aceste compoziții se observă deosebirile față de operele compuse în primii săi ani în Viena: orchestra devine principalul "instrument" al lui Beethoven, chiar și operele compuse pentru instrumente soliste au un caracter orchestral.</a:t>
            </a:r>
            <a:endParaRPr lang="ro-RO" dirty="0">
              <a:solidFill>
                <a:schemeClr val="bg1"/>
              </a:solidFill>
            </a:endParaRPr>
          </a:p>
        </p:txBody>
      </p:sp>
      <p:pic>
        <p:nvPicPr>
          <p:cNvPr id="8"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176131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pic>
        <p:nvPicPr>
          <p:cNvPr id="5"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encrypted-tbn3.gstatic.com/images?q=tbn:ANd9GcSsJGDBB5HAhKZKmNnNIjhOvP7T-JZelFhY6qCqcqGqY-xKesb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40" y="688944"/>
            <a:ext cx="6408712" cy="533226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0" y="6150114"/>
            <a:ext cx="9144000" cy="707886"/>
          </a:xfrm>
          <a:prstGeom prst="rect">
            <a:avLst/>
          </a:prstGeom>
          <a:solidFill>
            <a:schemeClr val="tx1"/>
          </a:solidFill>
        </p:spPr>
        <p:txBody>
          <a:bodyPr wrap="square" rtlCol="0">
            <a:spAutoFit/>
          </a:bodyPr>
          <a:lstStyle/>
          <a:p>
            <a:pPr algn="ctr"/>
            <a:r>
              <a:rPr lang="ro-RO" sz="4000" dirty="0" smtClean="0">
                <a:solidFill>
                  <a:schemeClr val="bg1"/>
                </a:solidFill>
              </a:rPr>
              <a:t>UN OM...</a:t>
            </a:r>
            <a:endParaRPr lang="ro-RO" sz="4000" dirty="0">
              <a:solidFill>
                <a:schemeClr val="bg1"/>
              </a:solidFill>
            </a:endParaRPr>
          </a:p>
        </p:txBody>
      </p:sp>
    </p:spTree>
    <p:extLst>
      <p:ext uri="{BB962C8B-B14F-4D97-AF65-F5344CB8AC3E}">
        <p14:creationId xmlns:p14="http://schemas.microsoft.com/office/powerpoint/2010/main" xmlns="" val="26447707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5" name="TextBox 4"/>
          <p:cNvSpPr txBox="1"/>
          <p:nvPr/>
        </p:nvSpPr>
        <p:spPr>
          <a:xfrm>
            <a:off x="0" y="866329"/>
            <a:ext cx="9144000" cy="461665"/>
          </a:xfrm>
          <a:prstGeom prst="rect">
            <a:avLst/>
          </a:prstGeom>
          <a:noFill/>
        </p:spPr>
        <p:txBody>
          <a:bodyPr wrap="square" rtlCol="0">
            <a:spAutoFit/>
          </a:bodyPr>
          <a:lstStyle/>
          <a:p>
            <a:pPr algn="ctr"/>
            <a:r>
              <a:rPr lang="ro-RO" sz="2400" b="1" u="sng" dirty="0" smtClean="0">
                <a:solidFill>
                  <a:schemeClr val="bg1"/>
                </a:solidFill>
              </a:rPr>
              <a:t>Schimbarea radicala a vietii lui Beethoven</a:t>
            </a:r>
            <a:endParaRPr lang="ro-RO" sz="2400" b="1" u="sng" dirty="0">
              <a:solidFill>
                <a:schemeClr val="bg1"/>
              </a:solidFill>
            </a:endParaRPr>
          </a:p>
        </p:txBody>
      </p:sp>
      <p:pic>
        <p:nvPicPr>
          <p:cNvPr id="1028"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1628800"/>
            <a:ext cx="9144000" cy="4801314"/>
          </a:xfrm>
          <a:prstGeom prst="rect">
            <a:avLst/>
          </a:prstGeom>
          <a:noFill/>
        </p:spPr>
        <p:txBody>
          <a:bodyPr wrap="square" rtlCol="0">
            <a:spAutoFit/>
          </a:bodyPr>
          <a:lstStyle/>
          <a:p>
            <a:r>
              <a:rPr lang="ro-RO" dirty="0" smtClean="0">
                <a:solidFill>
                  <a:schemeClr val="bg1"/>
                </a:solidFill>
              </a:rPr>
              <a:t>    </a:t>
            </a:r>
            <a:r>
              <a:rPr lang="vi-VN" dirty="0" smtClean="0">
                <a:solidFill>
                  <a:schemeClr val="bg1"/>
                </a:solidFill>
              </a:rPr>
              <a:t>Prin </a:t>
            </a:r>
            <a:r>
              <a:rPr lang="vi-VN" dirty="0">
                <a:solidFill>
                  <a:schemeClr val="bg1"/>
                </a:solidFill>
              </a:rPr>
              <a:t>anul 1818, Beethoven devine complet surd, singura modalitate de a comunica cu interlocutorii erau "caietele de conversații", în care aceștia scriau în loc să vorbească. Surditatea nu i-a întrerupt însă creația artistică, în 1819 compune "Variațiile-Diabelli" pentru pian, în 1820 se execută prima versiune a "Missei Solemnis", realizează ultimele sale sonate pentru pian și cvartetele de coarde, în sfârșit, Simfonia a IX-a. În ziua de </a:t>
            </a:r>
            <a:r>
              <a:rPr lang="vi-VN" dirty="0" smtClean="0">
                <a:solidFill>
                  <a:schemeClr val="bg1"/>
                </a:solidFill>
              </a:rPr>
              <a:t>7 </a:t>
            </a:r>
            <a:r>
              <a:rPr lang="vi-VN" dirty="0">
                <a:solidFill>
                  <a:schemeClr val="bg1"/>
                </a:solidFill>
              </a:rPr>
              <a:t>mai 1824 a avut loc la Viena prima audiție a Simfoniei a IX-a. Succesul a fost triumfal, s-ar putea spune revoluționar. Beethoven a fost întâmpinat cu cinci salve de aplauze, când, potrivit etichetei, însăși familia imperială era salutată la intrarea în sală doar cu trei salve. Simfonia a dezlănțuit un entuziasm delirant, multă lume plângea. Beethoven, care se găsea pe scenă cu fața la orchestră, nu percepea nimic din cele ce se petreceau în sală, unde lumea ridicată în picioare striga și își agita pălăriile. Una din soliste l-a întors pe Beethoven cu fața la public, putând astfel să-și trăiască triumful.</a:t>
            </a:r>
          </a:p>
          <a:p>
            <a:r>
              <a:rPr lang="ro-RO" dirty="0" smtClean="0">
                <a:solidFill>
                  <a:schemeClr val="bg1"/>
                </a:solidFill>
              </a:rPr>
              <a:t>    </a:t>
            </a:r>
            <a:r>
              <a:rPr lang="vi-VN" dirty="0" smtClean="0">
                <a:solidFill>
                  <a:schemeClr val="bg1"/>
                </a:solidFill>
              </a:rPr>
              <a:t>Tot </a:t>
            </a:r>
            <a:r>
              <a:rPr lang="vi-VN" dirty="0">
                <a:solidFill>
                  <a:schemeClr val="bg1"/>
                </a:solidFill>
              </a:rPr>
              <a:t>mai bolnav, fiind țintuit la pat încă din decembrie 1826, Beethoven moare la 26 martie 1827, în urma unei boli de ficat. La înmormântarea în cimintirul Währinger au luat parte mii de locuitori ai Vienei, cuvântul de adio l-a rostit poetul Franz Grillparzer. A fost ulterior de două ori exhumat și reîngropat în Cimitirul </a:t>
            </a:r>
            <a:r>
              <a:rPr lang="vi-VN" dirty="0" smtClean="0">
                <a:solidFill>
                  <a:schemeClr val="bg1"/>
                </a:solidFill>
              </a:rPr>
              <a:t>Central</a:t>
            </a:r>
            <a:r>
              <a:rPr lang="ro-RO" dirty="0" smtClean="0">
                <a:solidFill>
                  <a:schemeClr val="bg1"/>
                </a:solidFill>
              </a:rPr>
              <a:t>  </a:t>
            </a:r>
            <a:r>
              <a:rPr lang="vi-VN" dirty="0" smtClean="0">
                <a:solidFill>
                  <a:schemeClr val="bg1"/>
                </a:solidFill>
              </a:rPr>
              <a:t>(</a:t>
            </a:r>
            <a:r>
              <a:rPr lang="vi-VN" i="1" dirty="0">
                <a:solidFill>
                  <a:schemeClr val="bg1"/>
                </a:solidFill>
              </a:rPr>
              <a:t>Zentralfriedhof</a:t>
            </a:r>
            <a:r>
              <a:rPr lang="vi-VN" dirty="0">
                <a:solidFill>
                  <a:schemeClr val="bg1"/>
                </a:solidFill>
              </a:rPr>
              <a:t>) din Viena.</a:t>
            </a:r>
          </a:p>
          <a:p>
            <a:endParaRPr lang="ro-RO" dirty="0"/>
          </a:p>
        </p:txBody>
      </p:sp>
    </p:spTree>
    <p:extLst>
      <p:ext uri="{BB962C8B-B14F-4D97-AF65-F5344CB8AC3E}">
        <p14:creationId xmlns:p14="http://schemas.microsoft.com/office/powerpoint/2010/main" xmlns="" val="41803401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pic>
        <p:nvPicPr>
          <p:cNvPr id="2050" name="Picture 2" descr="https://encrypted-tbn3.gstatic.com/images?q=tbn:ANd9GcT3dGNrUPEH9FfsYmobImSj-eh3IRQUDMa6gWrbbXYZJI92Oee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1660" y="684175"/>
            <a:ext cx="6120680" cy="548964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discipulussimplex.files.wordpress.com/2009/06/bemol.png?w=7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0" y="6150114"/>
            <a:ext cx="9144000" cy="707886"/>
          </a:xfrm>
          <a:prstGeom prst="rect">
            <a:avLst/>
          </a:prstGeom>
          <a:solidFill>
            <a:schemeClr val="tx1"/>
          </a:solidFill>
        </p:spPr>
        <p:txBody>
          <a:bodyPr wrap="square" rtlCol="0">
            <a:spAutoFit/>
          </a:bodyPr>
          <a:lstStyle/>
          <a:p>
            <a:pPr algn="ctr"/>
            <a:r>
              <a:rPr lang="ro-RO" sz="4000" dirty="0" smtClean="0">
                <a:solidFill>
                  <a:schemeClr val="bg1"/>
                </a:solidFill>
              </a:rPr>
              <a:t>O LEGENDA...</a:t>
            </a:r>
            <a:endParaRPr lang="ro-RO" sz="4000" dirty="0">
              <a:solidFill>
                <a:schemeClr val="bg1"/>
              </a:solidFill>
            </a:endParaRPr>
          </a:p>
        </p:txBody>
      </p:sp>
    </p:spTree>
    <p:extLst>
      <p:ext uri="{BB962C8B-B14F-4D97-AF65-F5344CB8AC3E}">
        <p14:creationId xmlns:p14="http://schemas.microsoft.com/office/powerpoint/2010/main" xmlns="" val="2177289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p:tgtEl>
                                          <p:spTgt spid="2050"/>
                                        </p:tgtEl>
                                        <p:attrNameLst>
                                          <p:attrName>ppt_y</p:attrName>
                                        </p:attrNameLst>
                                      </p:cBhvr>
                                      <p:tavLst>
                                        <p:tav tm="0">
                                          <p:val>
                                            <p:strVal val="#ppt_y+#ppt_h*1.125000"/>
                                          </p:val>
                                        </p:tav>
                                        <p:tav tm="100000">
                                          <p:val>
                                            <p:strVal val="#ppt_y"/>
                                          </p:val>
                                        </p:tav>
                                      </p:tavLst>
                                    </p:anim>
                                    <p:animEffect transition="in" filter="wipe(up)">
                                      <p:cBhvr>
                                        <p:cTn id="8" dur="500"/>
                                        <p:tgtEl>
                                          <p:spTgt spid="2050"/>
                                        </p:tgtEl>
                                      </p:cBhvr>
                                    </p:animEffect>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pic>
        <p:nvPicPr>
          <p:cNvPr id="5" name="Picture 4" descr="http://discipulussimplex.files.wordpress.com/2009/06/bemol.png?w=7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6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6768" y="1556792"/>
            <a:ext cx="9144000" cy="4524315"/>
          </a:xfrm>
          <a:prstGeom prst="rect">
            <a:avLst/>
          </a:prstGeom>
          <a:noFill/>
        </p:spPr>
        <p:txBody>
          <a:bodyPr wrap="square" rtlCol="0">
            <a:spAutoFit/>
          </a:bodyPr>
          <a:lstStyle/>
          <a:p>
            <a:pPr algn="ctr"/>
            <a:r>
              <a:rPr lang="vi-VN" sz="2400" b="1" dirty="0">
                <a:solidFill>
                  <a:schemeClr val="bg1"/>
                </a:solidFill>
              </a:rPr>
              <a:t>Moștenirea </a:t>
            </a:r>
            <a:r>
              <a:rPr lang="vi-VN" sz="2400" b="1" dirty="0" smtClean="0">
                <a:solidFill>
                  <a:schemeClr val="bg1"/>
                </a:solidFill>
              </a:rPr>
              <a:t>artistică</a:t>
            </a:r>
            <a:endParaRPr lang="ro-RO" sz="2400" b="1" dirty="0" smtClean="0">
              <a:solidFill>
                <a:schemeClr val="bg1"/>
              </a:solidFill>
            </a:endParaRPr>
          </a:p>
          <a:p>
            <a:pPr algn="ctr"/>
            <a:endParaRPr lang="ro-RO" sz="2400" b="1" dirty="0">
              <a:solidFill>
                <a:schemeClr val="bg1"/>
              </a:solidFill>
            </a:endParaRPr>
          </a:p>
          <a:p>
            <a:pPr algn="ctr"/>
            <a:endParaRPr lang="vi-VN" sz="2400" b="1" dirty="0">
              <a:solidFill>
                <a:schemeClr val="bg1"/>
              </a:solidFill>
            </a:endParaRPr>
          </a:p>
          <a:p>
            <a:r>
              <a:rPr lang="ro-RO" dirty="0" smtClean="0">
                <a:solidFill>
                  <a:schemeClr val="bg1"/>
                </a:solidFill>
              </a:rPr>
              <a:t>     </a:t>
            </a:r>
            <a:r>
              <a:rPr lang="vi-VN" dirty="0" smtClean="0">
                <a:solidFill>
                  <a:schemeClr val="bg1"/>
                </a:solidFill>
              </a:rPr>
              <a:t>Importanța </a:t>
            </a:r>
            <a:r>
              <a:rPr lang="vi-VN" dirty="0">
                <a:solidFill>
                  <a:schemeClr val="bg1"/>
                </a:solidFill>
              </a:rPr>
              <a:t>lui Beethoven în muzică este semnificativă și din perspectiva transformării rolului compozitorului în societate. De la compozitorul medieval, artizan dependent (și de cele mai multe ori umil) aflat în serviciul Bisericii sau al aristocrației, compozitorul devine, odată cu prezența lui Beethoven, un artist care creează dintr-o necesitate interioară și nu la comandă. Influența sa asupra compozitorilor care l-au urmat a fost enormă. Admirat deschis de Franz Schubert, Felix Mendelssohn Bartholdy, Robert Schumann, Johannes Brahms, până la Richard Wagner și Arnold Schoenberg, ca întemeietor al unei ere noi în muzică, marele compozitor german este considerat până astăzi ca o figură cardinală în evoluția muzicii tuturor timpurilor, recunoscut și în limbajul și tehnica muzicii contemporane. Beethoven este revoluționarul întemeietor al unei noi generații de muzicieni și a unei alte atitudinii față de creațiile compozitorilor.</a:t>
            </a:r>
          </a:p>
          <a:p>
            <a:endParaRPr lang="ro-RO" dirty="0"/>
          </a:p>
        </p:txBody>
      </p:sp>
    </p:spTree>
    <p:extLst>
      <p:ext uri="{BB962C8B-B14F-4D97-AF65-F5344CB8AC3E}">
        <p14:creationId xmlns:p14="http://schemas.microsoft.com/office/powerpoint/2010/main" xmlns="" val="17275653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326</Words>
  <Application>Microsoft Office PowerPoint</Application>
  <PresentationFormat>On-screen Show (4:3)</PresentationFormat>
  <Paragraphs>36</Paragraphs>
  <Slides>12</Slides>
  <Notes>0</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annaST97</dc:creator>
  <cp:lastModifiedBy>AlexB</cp:lastModifiedBy>
  <cp:revision>21</cp:revision>
  <dcterms:created xsi:type="dcterms:W3CDTF">2013-01-20T17:21:30Z</dcterms:created>
  <dcterms:modified xsi:type="dcterms:W3CDTF">2013-06-09T10:16:28Z</dcterms:modified>
</cp:coreProperties>
</file>