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72" r:id="rId4"/>
    <p:sldId id="273" r:id="rId5"/>
    <p:sldId id="274" r:id="rId6"/>
    <p:sldId id="275" r:id="rId7"/>
    <p:sldId id="257" r:id="rId8"/>
    <p:sldId id="258" r:id="rId9"/>
    <p:sldId id="259" r:id="rId10"/>
    <p:sldId id="260" r:id="rId11"/>
    <p:sldId id="261" r:id="rId12"/>
    <p:sldId id="262" r:id="rId13"/>
    <p:sldId id="263" r:id="rId14"/>
    <p:sldId id="264" r:id="rId15"/>
    <p:sldId id="265" r:id="rId16"/>
    <p:sldId id="266" r:id="rId17"/>
    <p:sldId id="267" r:id="rId18"/>
    <p:sldId id="276" r:id="rId1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7"/>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80" autoAdjust="0"/>
    <p:restoredTop sz="94660"/>
  </p:normalViewPr>
  <p:slideViewPr>
    <p:cSldViewPr>
      <p:cViewPr varScale="1">
        <p:scale>
          <a:sx n="73" d="100"/>
          <a:sy n="73" d="100"/>
        </p:scale>
        <p:origin x="-10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04D37-20DE-4C41-A2F5-C58D56B97B41}" type="datetimeFigureOut">
              <a:rPr lang="ro-RO" smtClean="0"/>
              <a:pPr/>
              <a:t>27.05.2011</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F6DDB-A510-4153-951A-A82B4BF1D00B}"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6D8E222C-59BC-4E61-AAB3-BB716A9F2CCD}" type="datetimeFigureOut">
              <a:rPr lang="ro-RO" smtClean="0"/>
              <a:pPr/>
              <a:t>27.05.2011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AF4120D-3EE9-4691-9E75-1334DEBD4801}"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D8E222C-59BC-4E61-AAB3-BB716A9F2CCD}" type="datetimeFigureOut">
              <a:rPr lang="ro-RO" smtClean="0"/>
              <a:pPr/>
              <a:t>27.05.2011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AF4120D-3EE9-4691-9E75-1334DEBD4801}"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D8E222C-59BC-4E61-AAB3-BB716A9F2CCD}" type="datetimeFigureOut">
              <a:rPr lang="ro-RO" smtClean="0"/>
              <a:pPr/>
              <a:t>27.05.2011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AF4120D-3EE9-4691-9E75-1334DEBD4801}"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D8E222C-59BC-4E61-AAB3-BB716A9F2CCD}" type="datetimeFigureOut">
              <a:rPr lang="ro-RO" smtClean="0"/>
              <a:pPr/>
              <a:t>27.05.2011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AF4120D-3EE9-4691-9E75-1334DEBD4801}"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E222C-59BC-4E61-AAB3-BB716A9F2CCD}" type="datetimeFigureOut">
              <a:rPr lang="ro-RO" smtClean="0"/>
              <a:pPr/>
              <a:t>27.05.2011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AF4120D-3EE9-4691-9E75-1334DEBD4801}"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6D8E222C-59BC-4E61-AAB3-BB716A9F2CCD}" type="datetimeFigureOut">
              <a:rPr lang="ro-RO" smtClean="0"/>
              <a:pPr/>
              <a:t>27.05.2011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AF4120D-3EE9-4691-9E75-1334DEBD4801}"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6D8E222C-59BC-4E61-AAB3-BB716A9F2CCD}" type="datetimeFigureOut">
              <a:rPr lang="ro-RO" smtClean="0"/>
              <a:pPr/>
              <a:t>27.05.2011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AF4120D-3EE9-4691-9E75-1334DEBD4801}"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6D8E222C-59BC-4E61-AAB3-BB716A9F2CCD}" type="datetimeFigureOut">
              <a:rPr lang="ro-RO" smtClean="0"/>
              <a:pPr/>
              <a:t>27.05.2011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AF4120D-3EE9-4691-9E75-1334DEBD4801}"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E222C-59BC-4E61-AAB3-BB716A9F2CCD}" type="datetimeFigureOut">
              <a:rPr lang="ro-RO" smtClean="0"/>
              <a:pPr/>
              <a:t>27.05.2011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4AF4120D-3EE9-4691-9E75-1334DEBD4801}"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E222C-59BC-4E61-AAB3-BB716A9F2CCD}" type="datetimeFigureOut">
              <a:rPr lang="ro-RO" smtClean="0"/>
              <a:pPr/>
              <a:t>27.05.2011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AF4120D-3EE9-4691-9E75-1334DEBD4801}"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E222C-59BC-4E61-AAB3-BB716A9F2CCD}" type="datetimeFigureOut">
              <a:rPr lang="ro-RO" smtClean="0"/>
              <a:pPr/>
              <a:t>27.05.2011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AF4120D-3EE9-4691-9E75-1334DEBD4801}"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E222C-59BC-4E61-AAB3-BB716A9F2CCD}" type="datetimeFigureOut">
              <a:rPr lang="ro-RO" smtClean="0"/>
              <a:pPr/>
              <a:t>27.05.2011</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4120D-3EE9-4691-9E75-1334DEBD4801}" type="slidenum">
              <a:rPr lang="ro-RO" smtClean="0"/>
              <a:pPr/>
              <a:t>‹#›</a:t>
            </a:fld>
            <a:endParaRPr lang="ro-RO"/>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3.jpeg"/><Relationship Id="rId7" Type="http://schemas.openxmlformats.org/officeDocument/2006/relationships/image" Target="../media/image26.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gif"/><Relationship Id="rId5" Type="http://schemas.openxmlformats.org/officeDocument/2006/relationships/image" Target="../media/image25.gif"/><Relationship Id="rId4" Type="http://schemas.openxmlformats.org/officeDocument/2006/relationships/image" Target="../media/image24.gif"/><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tar.gif (21092 bytes)"/>
          <p:cNvPicPr>
            <a:picLocks noChangeAspect="1" noChangeArrowheads="1" noCrop="1"/>
          </p:cNvPicPr>
          <p:nvPr/>
        </p:nvPicPr>
        <p:blipFill>
          <a:blip r:embed="rId3"/>
          <a:srcRect/>
          <a:stretch>
            <a:fillRect/>
          </a:stretch>
        </p:blipFill>
        <p:spPr bwMode="auto">
          <a:xfrm>
            <a:off x="0" y="0"/>
            <a:ext cx="2543175" cy="2543175"/>
          </a:xfrm>
          <a:prstGeom prst="rect">
            <a:avLst/>
          </a:prstGeom>
          <a:noFill/>
        </p:spPr>
      </p:pic>
      <p:pic>
        <p:nvPicPr>
          <p:cNvPr id="5" name="Picture 7" descr="star.gif (21092 bytes)"/>
          <p:cNvPicPr>
            <a:picLocks noChangeAspect="1" noChangeArrowheads="1" noCrop="1"/>
          </p:cNvPicPr>
          <p:nvPr/>
        </p:nvPicPr>
        <p:blipFill>
          <a:blip r:embed="rId3"/>
          <a:srcRect/>
          <a:stretch>
            <a:fillRect/>
          </a:stretch>
        </p:blipFill>
        <p:spPr bwMode="auto">
          <a:xfrm>
            <a:off x="6600825" y="0"/>
            <a:ext cx="2543175" cy="2543175"/>
          </a:xfrm>
          <a:prstGeom prst="rect">
            <a:avLst/>
          </a:prstGeom>
          <a:noFill/>
        </p:spPr>
      </p:pic>
      <p:pic>
        <p:nvPicPr>
          <p:cNvPr id="6" name="Picture 2" descr="rosa158"/>
          <p:cNvPicPr>
            <a:picLocks noChangeAspect="1" noChangeArrowheads="1" noCrop="1"/>
          </p:cNvPicPr>
          <p:nvPr/>
        </p:nvPicPr>
        <p:blipFill>
          <a:blip r:embed="rId4" cstate="print"/>
          <a:srcRect/>
          <a:stretch>
            <a:fillRect/>
          </a:stretch>
        </p:blipFill>
        <p:spPr bwMode="auto">
          <a:xfrm>
            <a:off x="3643306" y="0"/>
            <a:ext cx="1714512" cy="1604021"/>
          </a:xfrm>
          <a:prstGeom prst="rect">
            <a:avLst/>
          </a:prstGeom>
          <a:noFill/>
        </p:spPr>
      </p:pic>
      <p:pic>
        <p:nvPicPr>
          <p:cNvPr id="7" name="Picture 4" descr="us017-PXrJNnMvu8mH"/>
          <p:cNvPicPr>
            <a:picLocks noChangeAspect="1" noChangeArrowheads="1" noCrop="1"/>
          </p:cNvPicPr>
          <p:nvPr/>
        </p:nvPicPr>
        <p:blipFill>
          <a:blip r:embed="rId5"/>
          <a:srcRect/>
          <a:stretch>
            <a:fillRect/>
          </a:stretch>
        </p:blipFill>
        <p:spPr bwMode="auto">
          <a:xfrm>
            <a:off x="0" y="2721149"/>
            <a:ext cx="2000232" cy="2574025"/>
          </a:xfrm>
          <a:prstGeom prst="rect">
            <a:avLst/>
          </a:prstGeom>
          <a:noFill/>
        </p:spPr>
      </p:pic>
      <p:pic>
        <p:nvPicPr>
          <p:cNvPr id="8" name="Picture 11" descr="ros054"/>
          <p:cNvPicPr>
            <a:picLocks noChangeAspect="1" noChangeArrowheads="1" noCrop="1"/>
          </p:cNvPicPr>
          <p:nvPr/>
        </p:nvPicPr>
        <p:blipFill>
          <a:blip r:embed="rId6"/>
          <a:srcRect/>
          <a:stretch>
            <a:fillRect/>
          </a:stretch>
        </p:blipFill>
        <p:spPr bwMode="auto">
          <a:xfrm>
            <a:off x="7304823" y="2285992"/>
            <a:ext cx="1839177" cy="2857520"/>
          </a:xfrm>
          <a:prstGeom prst="rect">
            <a:avLst/>
          </a:prstGeom>
          <a:noFill/>
        </p:spPr>
      </p:pic>
      <p:sp>
        <p:nvSpPr>
          <p:cNvPr id="9" name="WordArt 5"/>
          <p:cNvSpPr>
            <a:spLocks noChangeArrowheads="1" noChangeShapeType="1" noTextEdit="1"/>
          </p:cNvSpPr>
          <p:nvPr/>
        </p:nvSpPr>
        <p:spPr bwMode="auto">
          <a:xfrm>
            <a:off x="1857356" y="1643050"/>
            <a:ext cx="5334000" cy="1416050"/>
          </a:xfrm>
          <a:prstGeom prst="rect">
            <a:avLst/>
          </a:prstGeom>
        </p:spPr>
        <p:txBody>
          <a:bodyPr wrap="none" fromWordArt="1">
            <a:prstTxWarp prst="textCanUp">
              <a:avLst>
                <a:gd name="adj" fmla="val 85713"/>
              </a:avLst>
            </a:prstTxWarp>
          </a:bodyPr>
          <a:lstStyle/>
          <a:p>
            <a:pPr algn="ctr"/>
            <a:r>
              <a:rPr lang="en-US" sz="3600" kern="10" dirty="0" smtClean="0">
                <a:ln w="9525">
                  <a:noFill/>
                  <a:round/>
                  <a:headEnd/>
                  <a:tailEnd/>
                </a:ln>
                <a:gradFill rotWithShape="0">
                  <a:gsLst>
                    <a:gs pos="0">
                      <a:srgbClr val="3399FF"/>
                    </a:gs>
                    <a:gs pos="100000">
                      <a:srgbClr val="FF0000"/>
                    </a:gs>
                  </a:gsLst>
                  <a:lin ang="5400000" scaled="1"/>
                </a:gradFill>
                <a:effectLst>
                  <a:outerShdw dist="53882" dir="2700000" algn="ctr" rotWithShape="0">
                    <a:srgbClr val="C0C0C0"/>
                  </a:outerShdw>
                </a:effectLst>
                <a:latin typeface="Times New Roman"/>
                <a:cs typeface="Times New Roman"/>
              </a:rPr>
              <a:t>PANY</a:t>
            </a:r>
            <a:endParaRPr lang="ro-RO" sz="3600" kern="10" dirty="0">
              <a:ln w="9525">
                <a:noFill/>
                <a:round/>
                <a:headEnd/>
                <a:tailEnd/>
              </a:ln>
              <a:gradFill rotWithShape="0">
                <a:gsLst>
                  <a:gs pos="0">
                    <a:srgbClr val="3399FF"/>
                  </a:gs>
                  <a:gs pos="100000">
                    <a:srgbClr val="FF0000"/>
                  </a:gs>
                </a:gsLst>
                <a:lin ang="5400000" scaled="1"/>
              </a:gradFill>
              <a:effectLst>
                <a:outerShdw dist="53882" dir="2700000" algn="ctr" rotWithShape="0">
                  <a:srgbClr val="C0C0C0"/>
                </a:outerShdw>
              </a:effectLst>
              <a:latin typeface="Times New Roman"/>
              <a:cs typeface="Times New Roman"/>
            </a:endParaRPr>
          </a:p>
        </p:txBody>
      </p:sp>
      <p:sp>
        <p:nvSpPr>
          <p:cNvPr id="10" name="UpRibbonSharp"/>
          <p:cNvSpPr>
            <a:spLocks noEditPoints="1" noChangeArrowheads="1"/>
          </p:cNvSpPr>
          <p:nvPr/>
        </p:nvSpPr>
        <p:spPr bwMode="auto">
          <a:xfrm>
            <a:off x="990600" y="5334000"/>
            <a:ext cx="7239000" cy="1066800"/>
          </a:xfrm>
          <a:custGeom>
            <a:avLst/>
            <a:gdLst>
              <a:gd name="G0" fmla="+- 0 0 0"/>
              <a:gd name="G1" fmla="+- 5400 0 0"/>
              <a:gd name="G2" fmla="+- 5400 2700 0"/>
              <a:gd name="G3" fmla="+- 21600 0 G2"/>
              <a:gd name="G4" fmla="+- 21600 0 G1"/>
              <a:gd name="G5" fmla="+- 21600 0 18900"/>
              <a:gd name="G6" fmla="*/ 18900 1 2"/>
              <a:gd name="G7" fmla="+- 21600 0 G6"/>
              <a:gd name="G8" fmla="+- 18900 0 0"/>
              <a:gd name="T0" fmla="*/ 10800 w 21600"/>
              <a:gd name="T1" fmla="*/ 0 h 21600"/>
              <a:gd name="T2" fmla="*/ 2700 w 21600"/>
              <a:gd name="T3" fmla="*/ 12150 h 21600"/>
              <a:gd name="T4" fmla="*/ 10800 w 21600"/>
              <a:gd name="T5" fmla="*/ 18900 h 21600"/>
              <a:gd name="T6" fmla="*/ 18900 w 21600"/>
              <a:gd name="T7" fmla="*/ 12150 h 21600"/>
              <a:gd name="T8" fmla="*/ 17694720 60000 65536"/>
              <a:gd name="T9" fmla="*/ 11796480 60000 65536"/>
              <a:gd name="T10" fmla="*/ 5898240 60000 65536"/>
              <a:gd name="T11" fmla="*/ 0 60000 65536"/>
              <a:gd name="T12" fmla="*/ G1 w 21600"/>
              <a:gd name="T13" fmla="*/ 0 h 21600"/>
              <a:gd name="T14" fmla="*/ G4 w 21600"/>
              <a:gd name="T15" fmla="*/ G8 h 21600"/>
            </a:gdLst>
            <a:ahLst/>
            <a:cxnLst>
              <a:cxn ang="T8">
                <a:pos x="T0" y="T1"/>
              </a:cxn>
              <a:cxn ang="T9">
                <a:pos x="T2" y="T3"/>
              </a:cxn>
              <a:cxn ang="T10">
                <a:pos x="T4" y="T5"/>
              </a:cxn>
              <a:cxn ang="T11">
                <a:pos x="T6" y="T7"/>
              </a:cxn>
            </a:cxnLst>
            <a:rect l="T12" t="T13" r="T14" b="T15"/>
            <a:pathLst>
              <a:path w="21600" h="21600" extrusionOk="0">
                <a:moveTo>
                  <a:pt x="0" y="21600"/>
                </a:moveTo>
                <a:lnTo>
                  <a:pt x="8100" y="21600"/>
                </a:lnTo>
                <a:lnTo>
                  <a:pt x="8100" y="18900"/>
                </a:lnTo>
                <a:lnTo>
                  <a:pt x="13500" y="18900"/>
                </a:lnTo>
                <a:lnTo>
                  <a:pt x="13500" y="21600"/>
                </a:lnTo>
                <a:lnTo>
                  <a:pt x="21600" y="21600"/>
                </a:lnTo>
                <a:lnTo>
                  <a:pt x="18900" y="12150"/>
                </a:lnTo>
                <a:lnTo>
                  <a:pt x="21600" y="2700"/>
                </a:lnTo>
                <a:lnTo>
                  <a:pt x="16200" y="2700"/>
                </a:lnTo>
                <a:lnTo>
                  <a:pt x="16200" y="0"/>
                </a:lnTo>
                <a:lnTo>
                  <a:pt x="5400" y="0"/>
                </a:lnTo>
                <a:lnTo>
                  <a:pt x="5400" y="2700"/>
                </a:lnTo>
                <a:lnTo>
                  <a:pt x="0" y="2700"/>
                </a:lnTo>
                <a:lnTo>
                  <a:pt x="2700" y="12150"/>
                </a:lnTo>
                <a:close/>
              </a:path>
              <a:path w="21600" h="21600" fill="none" extrusionOk="0">
                <a:moveTo>
                  <a:pt x="8100" y="18900"/>
                </a:moveTo>
                <a:lnTo>
                  <a:pt x="5400" y="18900"/>
                </a:lnTo>
                <a:lnTo>
                  <a:pt x="5400" y="2700"/>
                </a:lnTo>
              </a:path>
              <a:path w="21600" h="21600" fill="none" extrusionOk="0">
                <a:moveTo>
                  <a:pt x="5400" y="18900"/>
                </a:moveTo>
                <a:lnTo>
                  <a:pt x="8100" y="21600"/>
                </a:lnTo>
              </a:path>
              <a:path w="21600" h="21600" fill="none" extrusionOk="0">
                <a:moveTo>
                  <a:pt x="13500" y="18900"/>
                </a:moveTo>
                <a:lnTo>
                  <a:pt x="16200" y="18900"/>
                </a:lnTo>
                <a:lnTo>
                  <a:pt x="16200" y="2700"/>
                </a:lnTo>
              </a:path>
              <a:path w="21600" h="21600" fill="none" extrusionOk="0">
                <a:moveTo>
                  <a:pt x="16200" y="18900"/>
                </a:moveTo>
                <a:lnTo>
                  <a:pt x="13500" y="21600"/>
                </a:lnTo>
              </a:path>
            </a:pathLst>
          </a:custGeom>
          <a:gradFill rotWithShape="1">
            <a:gsLst>
              <a:gs pos="0">
                <a:schemeClr val="accent2"/>
              </a:gs>
              <a:gs pos="100000">
                <a:srgbClr val="FF0000"/>
              </a:gs>
            </a:gsLst>
            <a:lin ang="5400000" scaled="1"/>
          </a:gradFill>
          <a:ln w="9525">
            <a:solidFill>
              <a:srgbClr val="000000"/>
            </a:solidFill>
            <a:miter lim="800000"/>
            <a:headEnd/>
            <a:tailEnd/>
          </a:ln>
          <a:effectLst>
            <a:outerShdw dist="107763" dir="2700000" algn="ctr" rotWithShape="0">
              <a:srgbClr val="808080"/>
            </a:outerShdw>
          </a:effectLst>
        </p:spPr>
        <p:txBody>
          <a:bodyPr/>
          <a:lstStyle/>
          <a:p>
            <a:endParaRPr lang="ro-RO"/>
          </a:p>
        </p:txBody>
      </p:sp>
      <p:sp>
        <p:nvSpPr>
          <p:cNvPr id="11" name="WordArt 3"/>
          <p:cNvSpPr>
            <a:spLocks noChangeArrowheads="1" noChangeShapeType="1" noTextEdit="1"/>
          </p:cNvSpPr>
          <p:nvPr/>
        </p:nvSpPr>
        <p:spPr bwMode="auto">
          <a:xfrm>
            <a:off x="3124200" y="5486400"/>
            <a:ext cx="3200400" cy="647700"/>
          </a:xfrm>
          <a:prstGeom prst="rect">
            <a:avLst/>
          </a:prstGeom>
        </p:spPr>
        <p:txBody>
          <a:bodyPr wrap="none" fromWordArt="1">
            <a:prstTxWarp prst="textPlain">
              <a:avLst>
                <a:gd name="adj" fmla="val 50000"/>
              </a:avLst>
            </a:prstTxWarp>
          </a:bodyPr>
          <a:lstStyle/>
          <a:p>
            <a:pPr algn="ctr"/>
            <a:r>
              <a:rPr lang="ro-RO" sz="3600" kern="10" dirty="0" smtClean="0">
                <a:ln w="12700">
                  <a:solidFill>
                    <a:srgbClr val="3333CC"/>
                  </a:solidFill>
                  <a:round/>
                  <a:headEnd/>
                  <a:tailEnd/>
                </a:ln>
                <a:gradFill rotWithShape="0">
                  <a:gsLst>
                    <a:gs pos="0">
                      <a:srgbClr val="CCFFCC"/>
                    </a:gs>
                    <a:gs pos="100000">
                      <a:srgbClr val="FFFFFF"/>
                    </a:gs>
                  </a:gsLst>
                  <a:lin ang="5400000" scaled="1"/>
                </a:gradFill>
                <a:effectLst>
                  <a:outerShdw dist="45791" dir="2021404" algn="ctr" rotWithShape="0">
                    <a:srgbClr val="9999FF"/>
                  </a:outerShdw>
                </a:effectLst>
                <a:latin typeface="Comic Sans MS"/>
              </a:rPr>
              <a:t>pres</a:t>
            </a:r>
            <a:r>
              <a:rPr lang="en-US" sz="3600" kern="10" dirty="0" err="1" smtClean="0">
                <a:ln w="12700">
                  <a:solidFill>
                    <a:srgbClr val="3333CC"/>
                  </a:solidFill>
                  <a:round/>
                  <a:headEnd/>
                  <a:tailEnd/>
                </a:ln>
                <a:gradFill rotWithShape="0">
                  <a:gsLst>
                    <a:gs pos="0">
                      <a:srgbClr val="CCFFCC"/>
                    </a:gs>
                    <a:gs pos="100000">
                      <a:srgbClr val="FFFFFF"/>
                    </a:gs>
                  </a:gsLst>
                  <a:lin ang="5400000" scaled="1"/>
                </a:gradFill>
                <a:effectLst>
                  <a:outerShdw dist="45791" dir="2021404" algn="ctr" rotWithShape="0">
                    <a:srgbClr val="9999FF"/>
                  </a:outerShdw>
                </a:effectLst>
                <a:latin typeface="Comic Sans MS"/>
              </a:rPr>
              <a:t>i</a:t>
            </a:r>
            <a:r>
              <a:rPr lang="ro-RO" sz="3600" kern="10" dirty="0" smtClean="0">
                <a:ln w="12700">
                  <a:solidFill>
                    <a:srgbClr val="3333CC"/>
                  </a:solidFill>
                  <a:round/>
                  <a:headEnd/>
                  <a:tailEnd/>
                </a:ln>
                <a:gradFill rotWithShape="0">
                  <a:gsLst>
                    <a:gs pos="0">
                      <a:srgbClr val="CCFFCC"/>
                    </a:gs>
                    <a:gs pos="100000">
                      <a:srgbClr val="FFFFFF"/>
                    </a:gs>
                  </a:gsLst>
                  <a:lin ang="5400000" scaled="1"/>
                </a:gradFill>
                <a:effectLst>
                  <a:outerShdw dist="45791" dir="2021404" algn="ctr" rotWithShape="0">
                    <a:srgbClr val="9999FF"/>
                  </a:outerShdw>
                </a:effectLst>
                <a:latin typeface="Comic Sans MS"/>
              </a:rPr>
              <a:t>nta  </a:t>
            </a:r>
            <a:r>
              <a:rPr lang="ro-RO" sz="3600" kern="10" dirty="0">
                <a:ln w="12700">
                  <a:solidFill>
                    <a:srgbClr val="3333CC"/>
                  </a:solidFill>
                  <a:round/>
                  <a:headEnd/>
                  <a:tailEnd/>
                </a:ln>
                <a:gradFill rotWithShape="0">
                  <a:gsLst>
                    <a:gs pos="0">
                      <a:srgbClr val="CCFFCC"/>
                    </a:gs>
                    <a:gs pos="100000">
                      <a:srgbClr val="FFFFFF"/>
                    </a:gs>
                  </a:gsLst>
                  <a:lin ang="5400000" scaled="1"/>
                </a:gradFill>
                <a:effectLst>
                  <a:outerShdw dist="45791" dir="2021404" algn="ctr" rotWithShape="0">
                    <a:srgbClr val="9999FF"/>
                  </a:outerShdw>
                </a:effectLst>
                <a:latin typeface="Comic Sans MS"/>
              </a:rPr>
              <a:t>:</a:t>
            </a:r>
          </a:p>
        </p:txBody>
      </p:sp>
      <p:sp>
        <p:nvSpPr>
          <p:cNvPr id="12" name="WordArt 14"/>
          <p:cNvSpPr>
            <a:spLocks noChangeArrowheads="1" noChangeShapeType="1" noTextEdit="1"/>
          </p:cNvSpPr>
          <p:nvPr/>
        </p:nvSpPr>
        <p:spPr bwMode="auto">
          <a:xfrm>
            <a:off x="3071802" y="3786190"/>
            <a:ext cx="2500330" cy="785815"/>
          </a:xfrm>
          <a:prstGeom prst="rect">
            <a:avLst/>
          </a:prstGeom>
        </p:spPr>
        <p:txBody>
          <a:bodyPr wrap="none" fromWordArt="1">
            <a:prstTxWarp prst="textPlain">
              <a:avLst>
                <a:gd name="adj" fmla="val 50000"/>
              </a:avLst>
            </a:prstTxWarp>
          </a:bodyPr>
          <a:lstStyle/>
          <a:p>
            <a:pPr algn="ctr"/>
            <a:r>
              <a:rPr lang="ro-RO"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By Panait Ioan</a:t>
            </a:r>
            <a:endParaRPr lang="ro-RO"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13" name="Date Placeholder 12"/>
          <p:cNvSpPr>
            <a:spLocks noGrp="1"/>
          </p:cNvSpPr>
          <p:nvPr>
            <p:ph type="dt" sz="half" idx="10"/>
          </p:nvPr>
        </p:nvSpPr>
        <p:spPr>
          <a:xfrm>
            <a:off x="2357422" y="4786322"/>
            <a:ext cx="4643470" cy="571504"/>
          </a:xfrm>
        </p:spPr>
        <p:txBody>
          <a:bodyPr/>
          <a:lstStyle/>
          <a:p>
            <a:fld id="{8FE5EC31-7AFD-4D22-A328-62391066498D}" type="datetime2">
              <a:rPr lang="ro-RO" sz="2400" smtClean="0">
                <a:solidFill>
                  <a:srgbClr val="FFFF00"/>
                </a:solidFill>
              </a:rPr>
              <a:pPr/>
              <a:t>vineri, 27 mai 2011</a:t>
            </a:fld>
            <a:endParaRPr lang="ro-RO" sz="2400" dirty="0">
              <a:solidFill>
                <a:srgbClr val="FFFF00"/>
              </a:solidFill>
            </a:endParaRPr>
          </a:p>
        </p:txBody>
      </p:sp>
    </p:spTree>
  </p:cSld>
  <p:clrMapOvr>
    <a:masterClrMapping/>
  </p:clrMapOvr>
  <p:transition advTm="9394">
    <p:sndAc>
      <p:stSnd>
        <p:snd r:embed="rId2" name="04. Nadia's Doina - Georges Schmit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3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style.rotation</p:attrName>
                                        </p:attrNameLst>
                                      </p:cBhvr>
                                      <p:tavLst>
                                        <p:tav tm="0">
                                          <p:val>
                                            <p:fltVal val="720"/>
                                          </p:val>
                                        </p:tav>
                                        <p:tav tm="100000">
                                          <p:val>
                                            <p:fltVal val="0"/>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anim calcmode="lin" valueType="num">
                                      <p:cBhvr>
                                        <p:cTn id="18" dur="2000" fill="hold"/>
                                        <p:tgtEl>
                                          <p:spTgt spid="9"/>
                                        </p:tgtEl>
                                        <p:attrNameLst>
                                          <p:attrName>ppt_w</p:attrName>
                                        </p:attrNameLst>
                                      </p:cBhvr>
                                      <p:tavLst>
                                        <p:tav tm="0">
                                          <p:val>
                                            <p:fltVal val="0"/>
                                          </p:val>
                                        </p:tav>
                                        <p:tav tm="100000">
                                          <p:val>
                                            <p:strVal val="#ppt_w"/>
                                          </p:val>
                                        </p:tav>
                                      </p:tavLst>
                                    </p:anim>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p:stCondLst>
                              <p:cond delay="2000"/>
                            </p:stCondLst>
                            <p:childTnLst>
                              <p:par>
                                <p:cTn id="23" presetID="54" presetClass="entr" presetSubtype="0" accel="10000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ppt_w*0.05"/>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anim calcmode="lin" valueType="num">
                                      <p:cBhvr>
                                        <p:cTn id="27" dur="500" fill="hold"/>
                                        <p:tgtEl>
                                          <p:spTgt spid="11"/>
                                        </p:tgtEl>
                                        <p:attrNameLst>
                                          <p:attrName>ppt_x</p:attrName>
                                        </p:attrNameLst>
                                      </p:cBhvr>
                                      <p:tavLst>
                                        <p:tav tm="0">
                                          <p:val>
                                            <p:strVal val="#ppt_x-.2"/>
                                          </p:val>
                                        </p:tav>
                                        <p:tav tm="100000">
                                          <p:val>
                                            <p:strVal val="#ppt_x"/>
                                          </p:val>
                                        </p:tav>
                                      </p:tavLst>
                                    </p:anim>
                                    <p:anim calcmode="lin" valueType="num">
                                      <p:cBhvr>
                                        <p:cTn id="28" dur="500" fill="hold"/>
                                        <p:tgtEl>
                                          <p:spTgt spid="11"/>
                                        </p:tgtEl>
                                        <p:attrNameLst>
                                          <p:attrName>ppt_y</p:attrName>
                                        </p:attrNameLst>
                                      </p:cBhvr>
                                      <p:tavLst>
                                        <p:tav tm="0">
                                          <p:val>
                                            <p:strVal val="#ppt_y"/>
                                          </p:val>
                                        </p:tav>
                                        <p:tav tm="100000">
                                          <p:val>
                                            <p:strVal val="#ppt_y"/>
                                          </p:val>
                                        </p:tav>
                                      </p:tavLst>
                                    </p:anim>
                                    <p:animEffect transition="in" filter="fade">
                                      <p:cBhvr>
                                        <p:cTn id="29" dur="500"/>
                                        <p:tgtEl>
                                          <p:spTgt spid="11"/>
                                        </p:tgtEl>
                                      </p:cBhvr>
                                    </p:animEffect>
                                  </p:childTnLst>
                                </p:cTn>
                              </p:par>
                            </p:childTnLst>
                          </p:cTn>
                        </p:par>
                        <p:par>
                          <p:cTn id="30" fill="hold">
                            <p:stCondLst>
                              <p:cond delay="2500"/>
                            </p:stCondLst>
                            <p:childTnLst>
                              <p:par>
                                <p:cTn id="31" presetID="26"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80">
                                          <p:stCondLst>
                                            <p:cond delay="0"/>
                                          </p:stCondLst>
                                        </p:cTn>
                                        <p:tgtEl>
                                          <p:spTgt spid="12"/>
                                        </p:tgtEl>
                                      </p:cBhvr>
                                    </p:animEffect>
                                    <p:anim calcmode="lin" valueType="num">
                                      <p:cBhvr>
                                        <p:cTn id="3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9" dur="26">
                                          <p:stCondLst>
                                            <p:cond delay="650"/>
                                          </p:stCondLst>
                                        </p:cTn>
                                        <p:tgtEl>
                                          <p:spTgt spid="12"/>
                                        </p:tgtEl>
                                      </p:cBhvr>
                                      <p:to x="100000" y="60000"/>
                                    </p:animScale>
                                    <p:animScale>
                                      <p:cBhvr>
                                        <p:cTn id="40" dur="166" decel="50000">
                                          <p:stCondLst>
                                            <p:cond delay="676"/>
                                          </p:stCondLst>
                                        </p:cTn>
                                        <p:tgtEl>
                                          <p:spTgt spid="12"/>
                                        </p:tgtEl>
                                      </p:cBhvr>
                                      <p:to x="100000" y="100000"/>
                                    </p:animScale>
                                    <p:animScale>
                                      <p:cBhvr>
                                        <p:cTn id="41" dur="26">
                                          <p:stCondLst>
                                            <p:cond delay="1312"/>
                                          </p:stCondLst>
                                        </p:cTn>
                                        <p:tgtEl>
                                          <p:spTgt spid="12"/>
                                        </p:tgtEl>
                                      </p:cBhvr>
                                      <p:to x="100000" y="80000"/>
                                    </p:animScale>
                                    <p:animScale>
                                      <p:cBhvr>
                                        <p:cTn id="42" dur="166" decel="50000">
                                          <p:stCondLst>
                                            <p:cond delay="1338"/>
                                          </p:stCondLst>
                                        </p:cTn>
                                        <p:tgtEl>
                                          <p:spTgt spid="12"/>
                                        </p:tgtEl>
                                      </p:cBhvr>
                                      <p:to x="100000" y="100000"/>
                                    </p:animScale>
                                    <p:animScale>
                                      <p:cBhvr>
                                        <p:cTn id="43" dur="26">
                                          <p:stCondLst>
                                            <p:cond delay="1642"/>
                                          </p:stCondLst>
                                        </p:cTn>
                                        <p:tgtEl>
                                          <p:spTgt spid="12"/>
                                        </p:tgtEl>
                                      </p:cBhvr>
                                      <p:to x="100000" y="90000"/>
                                    </p:animScale>
                                    <p:animScale>
                                      <p:cBhvr>
                                        <p:cTn id="44" dur="166" decel="50000">
                                          <p:stCondLst>
                                            <p:cond delay="1668"/>
                                          </p:stCondLst>
                                        </p:cTn>
                                        <p:tgtEl>
                                          <p:spTgt spid="12"/>
                                        </p:tgtEl>
                                      </p:cBhvr>
                                      <p:to x="100000" y="100000"/>
                                    </p:animScale>
                                    <p:animScale>
                                      <p:cBhvr>
                                        <p:cTn id="45" dur="26">
                                          <p:stCondLst>
                                            <p:cond delay="1808"/>
                                          </p:stCondLst>
                                        </p:cTn>
                                        <p:tgtEl>
                                          <p:spTgt spid="12"/>
                                        </p:tgtEl>
                                      </p:cBhvr>
                                      <p:to x="100000" y="95000"/>
                                    </p:animScale>
                                    <p:animScale>
                                      <p:cBhvr>
                                        <p:cTn id="4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jpg"/>
          <p:cNvPicPr>
            <a:picLocks noChangeAspect="1"/>
          </p:cNvPicPr>
          <p:nvPr/>
        </p:nvPicPr>
        <p:blipFill>
          <a:blip r:embed="rId2"/>
          <a:srcRect r="5209" b="5208"/>
          <a:stretch>
            <a:fillRect/>
          </a:stretch>
        </p:blipFill>
        <p:spPr>
          <a:xfrm>
            <a:off x="-9330" y="0"/>
            <a:ext cx="9153330" cy="6858000"/>
          </a:xfrm>
          <a:prstGeom prst="rect">
            <a:avLst/>
          </a:prstGeom>
        </p:spPr>
      </p:pic>
      <p:sp>
        <p:nvSpPr>
          <p:cNvPr id="5" name="Rectangle 4"/>
          <p:cNvSpPr/>
          <p:nvPr/>
        </p:nvSpPr>
        <p:spPr>
          <a:xfrm>
            <a:off x="0" y="5357826"/>
            <a:ext cx="8643966" cy="1323439"/>
          </a:xfrm>
          <a:prstGeom prst="rect">
            <a:avLst/>
          </a:prstGeom>
        </p:spPr>
        <p:txBody>
          <a:bodyPr wrap="square">
            <a:spAutoFit/>
          </a:bodyPr>
          <a:lstStyle/>
          <a:p>
            <a:r>
              <a:rPr lang="it-IT" sz="4000" dirty="0">
                <a:solidFill>
                  <a:srgbClr val="FFFF00"/>
                </a:solidFill>
              </a:rPr>
              <a:t>Intre locul in care te afli si pereti sunt santuri adanci. </a:t>
            </a:r>
            <a:endParaRPr lang="ro-RO" sz="4000" dirty="0">
              <a:solidFill>
                <a:srgbClr val="FFFF00"/>
              </a:solidFill>
            </a:endParaRPr>
          </a:p>
        </p:txBody>
      </p:sp>
    </p:spTree>
  </p:cSld>
  <p:clrMapOvr>
    <a:masterClrMapping/>
  </p:clrMapOvr>
  <p:transition advTm="1010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jpg"/>
          <p:cNvPicPr>
            <a:picLocks noChangeAspect="1"/>
          </p:cNvPicPr>
          <p:nvPr/>
        </p:nvPicPr>
        <p:blipFill>
          <a:blip r:embed="rId2"/>
          <a:srcRect r="4264" b="4166"/>
          <a:stretch>
            <a:fillRect/>
          </a:stretch>
        </p:blipFill>
        <p:spPr>
          <a:xfrm>
            <a:off x="0" y="0"/>
            <a:ext cx="9144000" cy="6858000"/>
          </a:xfrm>
          <a:prstGeom prst="rect">
            <a:avLst/>
          </a:prstGeom>
        </p:spPr>
      </p:pic>
      <p:sp>
        <p:nvSpPr>
          <p:cNvPr id="5" name="Rectangle 4"/>
          <p:cNvSpPr/>
          <p:nvPr/>
        </p:nvSpPr>
        <p:spPr>
          <a:xfrm>
            <a:off x="0" y="4143380"/>
            <a:ext cx="9144000" cy="3170099"/>
          </a:xfrm>
          <a:prstGeom prst="rect">
            <a:avLst/>
          </a:prstGeom>
        </p:spPr>
        <p:txBody>
          <a:bodyPr wrap="square">
            <a:spAutoFit/>
          </a:bodyPr>
          <a:lstStyle/>
          <a:p>
            <a:r>
              <a:rPr lang="ro-RO" sz="4000" dirty="0">
                <a:solidFill>
                  <a:srgbClr val="FFFF00"/>
                </a:solidFill>
              </a:rPr>
              <a:t>Deasupra coloanelor, dealul se continua cu pajisti inverzite si presarate cu pomi. Intr-o mare de verde, pata de culoare rosiatica pare ireala.</a:t>
            </a:r>
            <a:br>
              <a:rPr lang="ro-RO" sz="4000" dirty="0">
                <a:solidFill>
                  <a:srgbClr val="FFFF00"/>
                </a:solidFill>
              </a:rPr>
            </a:br>
            <a:endParaRPr lang="ro-RO" sz="4000" dirty="0">
              <a:solidFill>
                <a:srgbClr val="FFFF00"/>
              </a:solidFill>
            </a:endParaRPr>
          </a:p>
        </p:txBody>
      </p:sp>
    </p:spTree>
  </p:cSld>
  <p:clrMapOvr>
    <a:masterClrMapping/>
  </p:clrMapOvr>
  <p:transition advTm="828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jpg"/>
          <p:cNvPicPr>
            <a:picLocks noChangeAspect="1"/>
          </p:cNvPicPr>
          <p:nvPr/>
        </p:nvPicPr>
        <p:blipFill>
          <a:blip r:embed="rId2"/>
          <a:srcRect l="5256" b="5160"/>
          <a:stretch>
            <a:fillRect/>
          </a:stretch>
        </p:blipFill>
        <p:spPr>
          <a:xfrm>
            <a:off x="0" y="1"/>
            <a:ext cx="9144000" cy="6858000"/>
          </a:xfrm>
          <a:prstGeom prst="rect">
            <a:avLst/>
          </a:prstGeom>
        </p:spPr>
      </p:pic>
      <p:sp>
        <p:nvSpPr>
          <p:cNvPr id="5" name="Rectangle 4"/>
          <p:cNvSpPr/>
          <p:nvPr/>
        </p:nvSpPr>
        <p:spPr>
          <a:xfrm>
            <a:off x="0" y="3786190"/>
            <a:ext cx="9144000" cy="3108543"/>
          </a:xfrm>
          <a:prstGeom prst="rect">
            <a:avLst/>
          </a:prstGeom>
        </p:spPr>
        <p:txBody>
          <a:bodyPr wrap="square">
            <a:spAutoFit/>
          </a:bodyPr>
          <a:lstStyle/>
          <a:p>
            <a:r>
              <a:rPr lang="ro-RO" sz="4000" dirty="0">
                <a:solidFill>
                  <a:srgbClr val="FFFF00"/>
                </a:solidFill>
              </a:rPr>
              <a:t>Este foarte multa liniste. Undeva, pe cer, se rotesc ulii. Peisajul e ca din alta lume, cu formele acelea ciudate, care te domina prin inaltime si frumusete. Se aude doar vantul. </a:t>
            </a:r>
            <a:br>
              <a:rPr lang="ro-RO" sz="4000" dirty="0">
                <a:solidFill>
                  <a:srgbClr val="FFFF00"/>
                </a:solidFill>
              </a:rPr>
            </a:br>
            <a:r>
              <a:rPr lang="ro-RO" dirty="0"/>
              <a:t/>
            </a:r>
            <a:br>
              <a:rPr lang="ro-RO" dirty="0"/>
            </a:br>
            <a:endParaRPr lang="ro-RO" dirty="0"/>
          </a:p>
        </p:txBody>
      </p:sp>
    </p:spTree>
  </p:cSld>
  <p:clrMapOvr>
    <a:masterClrMapping/>
  </p:clrMapOvr>
  <p:transition advTm="1084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JPG"/>
          <p:cNvPicPr>
            <a:picLocks noChangeAspect="1"/>
          </p:cNvPicPr>
          <p:nvPr/>
        </p:nvPicPr>
        <p:blipFill>
          <a:blip r:embed="rId2"/>
          <a:srcRect b="5484"/>
          <a:stretch>
            <a:fillRect/>
          </a:stretch>
        </p:blipFill>
        <p:spPr>
          <a:xfrm>
            <a:off x="642910" y="0"/>
            <a:ext cx="7929618" cy="6829716"/>
          </a:xfrm>
          <a:prstGeom prst="rect">
            <a:avLst/>
          </a:prstGeom>
        </p:spPr>
      </p:pic>
      <p:sp>
        <p:nvSpPr>
          <p:cNvPr id="5" name="Rectangle 4"/>
          <p:cNvSpPr/>
          <p:nvPr/>
        </p:nvSpPr>
        <p:spPr>
          <a:xfrm>
            <a:off x="428596" y="4929198"/>
            <a:ext cx="8072494" cy="2554545"/>
          </a:xfrm>
          <a:prstGeom prst="rect">
            <a:avLst/>
          </a:prstGeom>
        </p:spPr>
        <p:txBody>
          <a:bodyPr wrap="square">
            <a:spAutoFit/>
          </a:bodyPr>
          <a:lstStyle/>
          <a:p>
            <a:r>
              <a:rPr lang="it-IT" sz="4000" dirty="0">
                <a:solidFill>
                  <a:srgbClr val="FFFF00"/>
                </a:solidFill>
              </a:rPr>
              <a:t>Rapa a fost declarata monument al naturii in 1950, datorita frumusetii si unicitatii ei. </a:t>
            </a:r>
            <a:br>
              <a:rPr lang="it-IT" sz="4000" dirty="0">
                <a:solidFill>
                  <a:srgbClr val="FFFF00"/>
                </a:solidFill>
              </a:rPr>
            </a:br>
            <a:endParaRPr lang="ro-RO" sz="4000" dirty="0">
              <a:solidFill>
                <a:srgbClr val="FFFF00"/>
              </a:solidFill>
            </a:endParaRPr>
          </a:p>
        </p:txBody>
      </p:sp>
    </p:spTree>
  </p:cSld>
  <p:clrMapOvr>
    <a:masterClrMapping/>
  </p:clrMapOvr>
  <p:transition advTm="1015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jpg"/>
          <p:cNvPicPr>
            <a:picLocks noChangeAspect="1"/>
          </p:cNvPicPr>
          <p:nvPr/>
        </p:nvPicPr>
        <p:blipFill>
          <a:blip r:embed="rId2"/>
          <a:srcRect r="4266" b="4168"/>
          <a:stretch>
            <a:fillRect/>
          </a:stretch>
        </p:blipFill>
        <p:spPr>
          <a:xfrm>
            <a:off x="0" y="0"/>
            <a:ext cx="9144000" cy="6858000"/>
          </a:xfrm>
          <a:prstGeom prst="rect">
            <a:avLst/>
          </a:prstGeom>
        </p:spPr>
      </p:pic>
      <p:sp>
        <p:nvSpPr>
          <p:cNvPr id="5" name="Rectangle 4"/>
          <p:cNvSpPr/>
          <p:nvPr/>
        </p:nvSpPr>
        <p:spPr>
          <a:xfrm>
            <a:off x="428596" y="4786321"/>
            <a:ext cx="8215370" cy="1938992"/>
          </a:xfrm>
          <a:prstGeom prst="rect">
            <a:avLst/>
          </a:prstGeom>
        </p:spPr>
        <p:txBody>
          <a:bodyPr wrap="square">
            <a:spAutoFit/>
          </a:bodyPr>
          <a:lstStyle/>
          <a:p>
            <a:r>
              <a:rPr lang="it-IT" sz="4000" dirty="0">
                <a:solidFill>
                  <a:srgbClr val="FFFF00"/>
                </a:solidFill>
              </a:rPr>
              <a:t>In zona cresc cateva specii rare de plante.</a:t>
            </a:r>
            <a:br>
              <a:rPr lang="it-IT" sz="4000" dirty="0">
                <a:solidFill>
                  <a:srgbClr val="FFFF00"/>
                </a:solidFill>
              </a:rPr>
            </a:br>
            <a:endParaRPr lang="ro-RO" sz="4000" dirty="0">
              <a:solidFill>
                <a:srgbClr val="FFFF00"/>
              </a:solidFill>
            </a:endParaRPr>
          </a:p>
        </p:txBody>
      </p:sp>
    </p:spTree>
  </p:cSld>
  <p:clrMapOvr>
    <a:masterClrMapping/>
  </p:clrMapOvr>
  <p:transition advTm="7593"/>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jpg"/>
          <p:cNvPicPr>
            <a:picLocks noChangeAspect="1"/>
          </p:cNvPicPr>
          <p:nvPr/>
        </p:nvPicPr>
        <p:blipFill>
          <a:blip r:embed="rId2"/>
          <a:srcRect b="5208"/>
          <a:stretch>
            <a:fillRect/>
          </a:stretch>
        </p:blipFill>
        <p:spPr>
          <a:xfrm>
            <a:off x="-502386" y="0"/>
            <a:ext cx="9646386" cy="6858000"/>
          </a:xfrm>
          <a:prstGeom prst="rect">
            <a:avLst/>
          </a:prstGeom>
        </p:spPr>
      </p:pic>
      <p:sp>
        <p:nvSpPr>
          <p:cNvPr id="5" name="Rectangle 4"/>
          <p:cNvSpPr/>
          <p:nvPr/>
        </p:nvSpPr>
        <p:spPr>
          <a:xfrm>
            <a:off x="0" y="3714752"/>
            <a:ext cx="9144000" cy="3785652"/>
          </a:xfrm>
          <a:prstGeom prst="rect">
            <a:avLst/>
          </a:prstGeom>
        </p:spPr>
        <p:txBody>
          <a:bodyPr wrap="square">
            <a:spAutoFit/>
          </a:bodyPr>
          <a:lstStyle/>
          <a:p>
            <a:r>
              <a:rPr lang="ro-RO" sz="4000" dirty="0">
                <a:solidFill>
                  <a:srgbClr val="FFFF00"/>
                </a:solidFill>
              </a:rPr>
              <a:t>Inaltimea peretilor ajunge pana la 100 m. La noi in tara numai la Rapa Rosie se gasesc astfel de formatiuni. Ele au fost comparate cu cele intalnite in Marele Canion Colorado.</a:t>
            </a:r>
            <a:br>
              <a:rPr lang="ro-RO" sz="4000" dirty="0">
                <a:solidFill>
                  <a:srgbClr val="FFFF00"/>
                </a:solidFill>
              </a:rPr>
            </a:br>
            <a:endParaRPr lang="ro-RO" sz="4000" dirty="0">
              <a:solidFill>
                <a:srgbClr val="FFFF00"/>
              </a:solidFill>
            </a:endParaRPr>
          </a:p>
        </p:txBody>
      </p:sp>
    </p:spTree>
  </p:cSld>
  <p:clrMapOvr>
    <a:masterClrMapping/>
  </p:clrMapOvr>
  <p:transition advTm="857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jpg"/>
          <p:cNvPicPr>
            <a:picLocks noChangeAspect="1"/>
          </p:cNvPicPr>
          <p:nvPr/>
        </p:nvPicPr>
        <p:blipFill>
          <a:blip r:embed="rId2"/>
          <a:srcRect b="6840"/>
          <a:stretch>
            <a:fillRect/>
          </a:stretch>
        </p:blipFill>
        <p:spPr>
          <a:xfrm>
            <a:off x="-1" y="1394460"/>
            <a:ext cx="9144001" cy="3790757"/>
          </a:xfrm>
          <a:prstGeom prst="rect">
            <a:avLst/>
          </a:prstGeom>
        </p:spPr>
      </p:pic>
      <p:sp>
        <p:nvSpPr>
          <p:cNvPr id="5" name="Rectangle 4"/>
          <p:cNvSpPr/>
          <p:nvPr/>
        </p:nvSpPr>
        <p:spPr>
          <a:xfrm>
            <a:off x="0" y="0"/>
            <a:ext cx="9144000" cy="8094524"/>
          </a:xfrm>
          <a:prstGeom prst="rect">
            <a:avLst/>
          </a:prstGeom>
        </p:spPr>
        <p:txBody>
          <a:bodyPr wrap="square">
            <a:spAutoFit/>
          </a:bodyPr>
          <a:lstStyle/>
          <a:p>
            <a:r>
              <a:rPr lang="ro-RO" sz="4000" dirty="0">
                <a:solidFill>
                  <a:srgbClr val="FFFF00"/>
                </a:solidFill>
              </a:rPr>
              <a:t>La Rapa Rosie este foarte usor de ajuns si este unul din locurile frumoase de la noi, </a:t>
            </a:r>
            <a:endParaRPr lang="en-US" sz="4000" dirty="0" smtClean="0">
              <a:solidFill>
                <a:srgbClr val="FFFF00"/>
              </a:solidFill>
            </a:endParaRPr>
          </a:p>
          <a:p>
            <a:endParaRPr lang="en-US" sz="4000" dirty="0">
              <a:solidFill>
                <a:srgbClr val="FFFF00"/>
              </a:solidFill>
            </a:endParaRPr>
          </a:p>
          <a:p>
            <a:endParaRPr lang="en-US" sz="4000" dirty="0" smtClean="0">
              <a:solidFill>
                <a:srgbClr val="FFFF00"/>
              </a:solidFill>
            </a:endParaRPr>
          </a:p>
          <a:p>
            <a:endParaRPr lang="en-US" sz="4000" dirty="0">
              <a:solidFill>
                <a:srgbClr val="FFFF00"/>
              </a:solidFill>
            </a:endParaRPr>
          </a:p>
          <a:p>
            <a:endParaRPr lang="en-US" sz="4000" dirty="0" smtClean="0">
              <a:solidFill>
                <a:srgbClr val="FFFF00"/>
              </a:solidFill>
            </a:endParaRPr>
          </a:p>
          <a:p>
            <a:endParaRPr lang="en-US" sz="4000" dirty="0">
              <a:solidFill>
                <a:srgbClr val="FFFF00"/>
              </a:solidFill>
            </a:endParaRPr>
          </a:p>
          <a:p>
            <a:endParaRPr lang="en-US" sz="4000" dirty="0" smtClean="0">
              <a:solidFill>
                <a:srgbClr val="FFFF00"/>
              </a:solidFill>
            </a:endParaRPr>
          </a:p>
          <a:p>
            <a:endParaRPr lang="en-US" sz="4000" dirty="0">
              <a:solidFill>
                <a:srgbClr val="FFFF00"/>
              </a:solidFill>
            </a:endParaRPr>
          </a:p>
          <a:p>
            <a:r>
              <a:rPr lang="ro-RO" sz="4000" dirty="0" smtClean="0">
                <a:solidFill>
                  <a:srgbClr val="FFFF00"/>
                </a:solidFill>
              </a:rPr>
              <a:t>care </a:t>
            </a:r>
            <a:r>
              <a:rPr lang="ro-RO" sz="4000" dirty="0">
                <a:solidFill>
                  <a:srgbClr val="FFFF00"/>
                </a:solidFill>
              </a:rPr>
              <a:t>trebuie vazute. Daca aveti drum prin Sebes, nu ratati vizitarea acestor minunatii. </a:t>
            </a:r>
            <a:br>
              <a:rPr lang="ro-RO" sz="4000" dirty="0">
                <a:solidFill>
                  <a:srgbClr val="FFFF00"/>
                </a:solidFill>
              </a:rPr>
            </a:br>
            <a:r>
              <a:rPr lang="ro-RO" sz="4000" dirty="0">
                <a:solidFill>
                  <a:srgbClr val="FFFF00"/>
                </a:solidFill>
              </a:rPr>
              <a:t/>
            </a:r>
            <a:br>
              <a:rPr lang="ro-RO" sz="4000" dirty="0">
                <a:solidFill>
                  <a:srgbClr val="FFFF00"/>
                </a:solidFill>
              </a:rPr>
            </a:br>
            <a:endParaRPr lang="ro-RO" sz="4000" dirty="0">
              <a:solidFill>
                <a:srgbClr val="FFFF00"/>
              </a:solidFill>
            </a:endParaRPr>
          </a:p>
        </p:txBody>
      </p:sp>
    </p:spTree>
  </p:cSld>
  <p:clrMapOvr>
    <a:masterClrMapping/>
  </p:clrMapOvr>
  <p:transition advTm="881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8891927_04"/>
          <p:cNvPicPr>
            <a:picLocks noChangeAspect="1" noChangeArrowheads="1"/>
          </p:cNvPicPr>
          <p:nvPr/>
        </p:nvPicPr>
        <p:blipFill>
          <a:blip r:embed="rId3"/>
          <a:srcRect/>
          <a:stretch>
            <a:fillRect/>
          </a:stretch>
        </p:blipFill>
        <p:spPr bwMode="auto">
          <a:xfrm>
            <a:off x="0" y="0"/>
            <a:ext cx="9143999" cy="7019925"/>
          </a:xfrm>
          <a:prstGeom prst="rect">
            <a:avLst/>
          </a:prstGeom>
          <a:noFill/>
        </p:spPr>
      </p:pic>
      <p:pic>
        <p:nvPicPr>
          <p:cNvPr id="5" name="Picture 4" descr="21o"/>
          <p:cNvPicPr>
            <a:picLocks noChangeAspect="1" noChangeArrowheads="1" noCrop="1"/>
          </p:cNvPicPr>
          <p:nvPr/>
        </p:nvPicPr>
        <p:blipFill>
          <a:blip r:embed="rId4"/>
          <a:srcRect/>
          <a:stretch>
            <a:fillRect/>
          </a:stretch>
        </p:blipFill>
        <p:spPr bwMode="auto">
          <a:xfrm>
            <a:off x="571472" y="2071678"/>
            <a:ext cx="1223962" cy="1141412"/>
          </a:xfrm>
          <a:prstGeom prst="rect">
            <a:avLst/>
          </a:prstGeom>
          <a:noFill/>
        </p:spPr>
      </p:pic>
      <p:pic>
        <p:nvPicPr>
          <p:cNvPr id="6" name="Picture 14" descr="N-ati inima"/>
          <p:cNvPicPr>
            <a:picLocks noChangeAspect="1" noChangeArrowheads="1" noCrop="1"/>
          </p:cNvPicPr>
          <p:nvPr/>
        </p:nvPicPr>
        <p:blipFill>
          <a:blip r:embed="rId5"/>
          <a:srcRect/>
          <a:stretch>
            <a:fillRect/>
          </a:stretch>
        </p:blipFill>
        <p:spPr bwMode="auto">
          <a:xfrm>
            <a:off x="4071934" y="714356"/>
            <a:ext cx="1439863" cy="1154113"/>
          </a:xfrm>
          <a:prstGeom prst="rect">
            <a:avLst/>
          </a:prstGeom>
          <a:noFill/>
        </p:spPr>
      </p:pic>
      <p:pic>
        <p:nvPicPr>
          <p:cNvPr id="7" name="Picture 11" descr="ros054"/>
          <p:cNvPicPr>
            <a:picLocks noChangeAspect="1" noChangeArrowheads="1" noCrop="1"/>
          </p:cNvPicPr>
          <p:nvPr/>
        </p:nvPicPr>
        <p:blipFill>
          <a:blip r:embed="rId6"/>
          <a:srcRect/>
          <a:stretch>
            <a:fillRect/>
          </a:stretch>
        </p:blipFill>
        <p:spPr bwMode="auto">
          <a:xfrm>
            <a:off x="6753085" y="0"/>
            <a:ext cx="2390915" cy="3714752"/>
          </a:xfrm>
          <a:prstGeom prst="rect">
            <a:avLst/>
          </a:prstGeom>
          <a:noFill/>
        </p:spPr>
      </p:pic>
      <p:pic>
        <p:nvPicPr>
          <p:cNvPr id="8" name="Picture 7" descr="steag_ro-ue-animat.gif"/>
          <p:cNvPicPr>
            <a:picLocks noChangeAspect="1"/>
          </p:cNvPicPr>
          <p:nvPr/>
        </p:nvPicPr>
        <p:blipFill>
          <a:blip r:embed="rId7"/>
          <a:stretch>
            <a:fillRect/>
          </a:stretch>
        </p:blipFill>
        <p:spPr>
          <a:xfrm>
            <a:off x="7215198" y="5072074"/>
            <a:ext cx="1928802" cy="1928802"/>
          </a:xfrm>
          <a:prstGeom prst="rect">
            <a:avLst/>
          </a:prstGeom>
        </p:spPr>
      </p:pic>
      <p:pic>
        <p:nvPicPr>
          <p:cNvPr id="9" name="Picture 5" descr="planet13"/>
          <p:cNvPicPr>
            <a:picLocks noChangeAspect="1" noChangeArrowheads="1" noCrop="1"/>
          </p:cNvPicPr>
          <p:nvPr/>
        </p:nvPicPr>
        <p:blipFill>
          <a:blip r:embed="rId8"/>
          <a:srcRect/>
          <a:stretch>
            <a:fillRect/>
          </a:stretch>
        </p:blipFill>
        <p:spPr bwMode="auto">
          <a:xfrm>
            <a:off x="3571868" y="5072074"/>
            <a:ext cx="2089150" cy="1079500"/>
          </a:xfrm>
          <a:prstGeom prst="rect">
            <a:avLst/>
          </a:prstGeom>
          <a:noFill/>
        </p:spPr>
      </p:pic>
      <p:pic>
        <p:nvPicPr>
          <p:cNvPr id="10" name="Picture 9" descr="ac_ordi-21"/>
          <p:cNvPicPr>
            <a:picLocks noChangeAspect="1" noChangeArrowheads="1"/>
          </p:cNvPicPr>
          <p:nvPr/>
        </p:nvPicPr>
        <p:blipFill>
          <a:blip r:embed="rId9"/>
          <a:srcRect/>
          <a:stretch>
            <a:fillRect/>
          </a:stretch>
        </p:blipFill>
        <p:spPr bwMode="auto">
          <a:xfrm>
            <a:off x="0" y="4799012"/>
            <a:ext cx="1947863" cy="2058988"/>
          </a:xfrm>
          <a:prstGeom prst="rect">
            <a:avLst/>
          </a:prstGeom>
          <a:noFill/>
        </p:spPr>
      </p:pic>
      <p:sp>
        <p:nvSpPr>
          <p:cNvPr id="11" name="AutoShape 7"/>
          <p:cNvSpPr>
            <a:spLocks noChangeArrowheads="1"/>
          </p:cNvSpPr>
          <p:nvPr/>
        </p:nvSpPr>
        <p:spPr bwMode="auto">
          <a:xfrm>
            <a:off x="1857356" y="214290"/>
            <a:ext cx="2643206" cy="928693"/>
          </a:xfrm>
          <a:prstGeom prst="horizontalScroll">
            <a:avLst>
              <a:gd name="adj" fmla="val 25000"/>
            </a:avLst>
          </a:prstGeom>
          <a:solidFill>
            <a:srgbClr val="CCFFFF"/>
          </a:solidFill>
          <a:ln w="9525">
            <a:solidFill>
              <a:schemeClr val="tx1"/>
            </a:solidFill>
            <a:round/>
            <a:headEnd/>
            <a:tailEnd/>
          </a:ln>
          <a:effectLst/>
        </p:spPr>
        <p:txBody>
          <a:bodyPr wrap="none" anchor="ctr"/>
          <a:lstStyle/>
          <a:p>
            <a:pPr algn="ctr"/>
            <a:r>
              <a:rPr lang="es-ES" sz="1600" b="1" dirty="0" smtClean="0">
                <a:solidFill>
                  <a:schemeClr val="bg1"/>
                </a:solidFill>
                <a:latin typeface="Monotype Corsiva" pitchFamily="66" charset="0"/>
              </a:rPr>
              <a:t>By  PANAIT   IOAN</a:t>
            </a:r>
          </a:p>
          <a:p>
            <a:pPr algn="ctr"/>
            <a:r>
              <a:rPr lang="es-ES" sz="1600" b="1" dirty="0" smtClean="0">
                <a:solidFill>
                  <a:schemeClr val="bg1"/>
                </a:solidFill>
                <a:latin typeface="Monotype Corsiva" pitchFamily="66" charset="0"/>
              </a:rPr>
              <a:t>Documentatie   internet</a:t>
            </a:r>
            <a:endParaRPr lang="es-ES" sz="1600" b="1" dirty="0">
              <a:solidFill>
                <a:schemeClr val="bg1"/>
              </a:solidFill>
              <a:latin typeface="Monotype Corsiva" pitchFamily="66" charset="0"/>
            </a:endParaRPr>
          </a:p>
        </p:txBody>
      </p:sp>
    </p:spTree>
    <p:custDataLst>
      <p:tags r:id="rId1"/>
    </p:custDataLst>
  </p:cSld>
  <p:clrMapOvr>
    <a:masterClrMapping/>
  </p:clrMapOvr>
  <p:transition advTm="207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2"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0" fill="hold"/>
                                        <p:tgtEl>
                                          <p:spTgt spid="11"/>
                                        </p:tgtEl>
                                        <p:attrNameLst>
                                          <p:attrName>ppt_x</p:attrName>
                                        </p:attrNameLst>
                                      </p:cBhvr>
                                      <p:tavLst>
                                        <p:tav tm="0">
                                          <p:val>
                                            <p:strVal val="1+#ppt_w/2"/>
                                          </p:val>
                                        </p:tav>
                                        <p:tav tm="100000">
                                          <p:val>
                                            <p:strVal val="#ppt_x"/>
                                          </p:val>
                                        </p:tav>
                                      </p:tavLst>
                                    </p:anim>
                                    <p:anim calcmode="lin" valueType="num">
                                      <p:cBhvr additive="base">
                                        <p:cTn id="16" dur="5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219200" y="2362200"/>
            <a:ext cx="67818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8088.jpg"/>
          <p:cNvPicPr>
            <a:picLocks noChangeAspect="1"/>
          </p:cNvPicPr>
          <p:nvPr/>
        </p:nvPicPr>
        <p:blipFill>
          <a:blip r:embed="rId2"/>
          <a:stretch>
            <a:fillRect/>
          </a:stretch>
        </p:blipFill>
        <p:spPr>
          <a:xfrm>
            <a:off x="-150287" y="285728"/>
            <a:ext cx="9229924" cy="6143668"/>
          </a:xfrm>
          <a:prstGeom prst="rect">
            <a:avLst/>
          </a:prstGeom>
        </p:spPr>
      </p:pic>
      <p:sp>
        <p:nvSpPr>
          <p:cNvPr id="5" name="TextBox 4"/>
          <p:cNvSpPr txBox="1"/>
          <p:nvPr/>
        </p:nvSpPr>
        <p:spPr>
          <a:xfrm>
            <a:off x="285720" y="3286124"/>
            <a:ext cx="8501122" cy="1785950"/>
          </a:xfrm>
          <a:prstGeom prst="rect">
            <a:avLst/>
          </a:prstGeom>
          <a:noFill/>
        </p:spPr>
        <p:txBody>
          <a:bodyPr wrap="square" rtlCol="0">
            <a:prstTxWarp prst="textInflateTop">
              <a:avLst/>
            </a:prstTxWarp>
            <a:spAutoFit/>
          </a:bodyPr>
          <a:lstStyle/>
          <a:p>
            <a:pPr algn="ctr"/>
            <a:r>
              <a:rPr lang="en-US" sz="9600" b="1" dirty="0" smtClean="0">
                <a:solidFill>
                  <a:srgbClr val="FFFF00"/>
                </a:solidFill>
                <a:effectLst>
                  <a:glow rad="101600">
                    <a:schemeClr val="accent2">
                      <a:satMod val="175000"/>
                      <a:alpha val="40000"/>
                    </a:schemeClr>
                  </a:glow>
                  <a:reflection blurRad="6350" stA="60000" endA="900" endPos="58000" dir="5400000" sy="-100000" algn="bl" rotWithShape="0"/>
                </a:effectLst>
                <a:latin typeface="Times New Roman" pitchFamily="18" charset="0"/>
                <a:cs typeface="Times New Roman" pitchFamily="18" charset="0"/>
              </a:rPr>
              <a:t>R</a:t>
            </a:r>
            <a:r>
              <a:rPr lang="ro-RO" sz="9600" b="1" dirty="0" smtClean="0">
                <a:solidFill>
                  <a:srgbClr val="FFFF00"/>
                </a:solidFill>
                <a:effectLst>
                  <a:glow rad="101600">
                    <a:schemeClr val="accent2">
                      <a:satMod val="175000"/>
                      <a:alpha val="40000"/>
                    </a:schemeClr>
                  </a:glow>
                  <a:reflection blurRad="6350" stA="60000" endA="900" endPos="58000" dir="5400000" sy="-100000" algn="bl" rotWithShape="0"/>
                </a:effectLst>
                <a:latin typeface="Times New Roman" pitchFamily="18" charset="0"/>
                <a:cs typeface="Times New Roman" pitchFamily="18" charset="0"/>
              </a:rPr>
              <a:t>Â</a:t>
            </a:r>
            <a:r>
              <a:rPr lang="en-US" sz="9600" b="1" dirty="0" smtClean="0">
                <a:solidFill>
                  <a:srgbClr val="FFFF00"/>
                </a:solidFill>
                <a:effectLst>
                  <a:glow rad="101600">
                    <a:schemeClr val="accent2">
                      <a:satMod val="175000"/>
                      <a:alpha val="40000"/>
                    </a:schemeClr>
                  </a:glow>
                  <a:reflection blurRad="6350" stA="60000" endA="900" endPos="58000" dir="5400000" sy="-100000" algn="bl" rotWithShape="0"/>
                </a:effectLst>
                <a:latin typeface="Times New Roman" pitchFamily="18" charset="0"/>
                <a:cs typeface="Times New Roman" pitchFamily="18" charset="0"/>
              </a:rPr>
              <a:t>PA RO</a:t>
            </a:r>
            <a:r>
              <a:rPr lang="ro-RO" sz="9600" b="1" dirty="0" smtClean="0">
                <a:solidFill>
                  <a:srgbClr val="FFFF00"/>
                </a:solidFill>
                <a:effectLst>
                  <a:glow rad="101600">
                    <a:schemeClr val="accent2">
                      <a:satMod val="175000"/>
                      <a:alpha val="40000"/>
                    </a:schemeClr>
                  </a:glow>
                  <a:reflection blurRad="6350" stA="60000" endA="900" endPos="58000" dir="5400000" sy="-100000" algn="bl" rotWithShape="0"/>
                </a:effectLst>
                <a:latin typeface="Times New Roman" pitchFamily="18" charset="0"/>
                <a:cs typeface="Times New Roman" pitchFamily="18" charset="0"/>
              </a:rPr>
              <a:t>Ş</a:t>
            </a:r>
            <a:r>
              <a:rPr lang="en-US" sz="9600" b="1" dirty="0" smtClean="0">
                <a:solidFill>
                  <a:srgbClr val="FFFF00"/>
                </a:solidFill>
                <a:effectLst>
                  <a:glow rad="101600">
                    <a:schemeClr val="accent2">
                      <a:satMod val="175000"/>
                      <a:alpha val="40000"/>
                    </a:schemeClr>
                  </a:glow>
                  <a:reflection blurRad="6350" stA="60000" endA="900" endPos="58000" dir="5400000" sy="-100000" algn="bl" rotWithShape="0"/>
                </a:effectLst>
                <a:latin typeface="Times New Roman" pitchFamily="18" charset="0"/>
                <a:cs typeface="Times New Roman" pitchFamily="18" charset="0"/>
              </a:rPr>
              <a:t>IE</a:t>
            </a:r>
            <a:endParaRPr lang="ro-RO" sz="9600" b="1" dirty="0">
              <a:solidFill>
                <a:srgbClr val="FFFF00"/>
              </a:solidFill>
              <a:effectLst>
                <a:glow rad="101600">
                  <a:schemeClr val="accent2">
                    <a:satMod val="175000"/>
                    <a:alpha val="40000"/>
                  </a:schemeClr>
                </a:glow>
                <a:reflection blurRad="6350" stA="60000" endA="900" endPos="58000" dir="5400000" sy="-100000" algn="bl" rotWithShape="0"/>
              </a:effectLst>
              <a:latin typeface="Times New Roman" pitchFamily="18" charset="0"/>
              <a:cs typeface="Times New Roman" pitchFamily="18" charset="0"/>
            </a:endParaRPr>
          </a:p>
        </p:txBody>
      </p:sp>
      <p:pic>
        <p:nvPicPr>
          <p:cNvPr id="6" name="Picture 8" descr="oiseaux-soleil"/>
          <p:cNvPicPr>
            <a:picLocks noChangeAspect="1" noChangeArrowheads="1" noCrop="1"/>
          </p:cNvPicPr>
          <p:nvPr/>
        </p:nvPicPr>
        <p:blipFill>
          <a:blip r:embed="rId3"/>
          <a:srcRect/>
          <a:stretch>
            <a:fillRect/>
          </a:stretch>
        </p:blipFill>
        <p:spPr bwMode="auto">
          <a:xfrm>
            <a:off x="6011863" y="1773238"/>
            <a:ext cx="2520950" cy="549275"/>
          </a:xfrm>
          <a:prstGeom prst="rect">
            <a:avLst/>
          </a:prstGeom>
          <a:noFill/>
          <a:ln w="9525">
            <a:noFill/>
            <a:miter lim="800000"/>
            <a:headEnd/>
            <a:tailEnd/>
          </a:ln>
        </p:spPr>
      </p:pic>
    </p:spTree>
  </p:cSld>
  <p:clrMapOvr>
    <a:masterClrMapping/>
  </p:clrMapOvr>
  <p:transition advTm="768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7991.jpg"/>
          <p:cNvPicPr>
            <a:picLocks noChangeAspect="1"/>
          </p:cNvPicPr>
          <p:nvPr/>
        </p:nvPicPr>
        <p:blipFill>
          <a:blip r:embed="rId2"/>
          <a:stretch>
            <a:fillRect/>
          </a:stretch>
        </p:blipFill>
        <p:spPr>
          <a:xfrm>
            <a:off x="-42962" y="357166"/>
            <a:ext cx="9229924" cy="6143668"/>
          </a:xfrm>
          <a:prstGeom prst="rect">
            <a:avLst/>
          </a:prstGeom>
        </p:spPr>
      </p:pic>
      <p:pic>
        <p:nvPicPr>
          <p:cNvPr id="5" name="Picture 8" descr="oiseaux-soleil"/>
          <p:cNvPicPr>
            <a:picLocks noChangeAspect="1" noChangeArrowheads="1" noCrop="1"/>
          </p:cNvPicPr>
          <p:nvPr/>
        </p:nvPicPr>
        <p:blipFill>
          <a:blip r:embed="rId3"/>
          <a:srcRect/>
          <a:stretch>
            <a:fillRect/>
          </a:stretch>
        </p:blipFill>
        <p:spPr bwMode="auto">
          <a:xfrm>
            <a:off x="6011863" y="1773238"/>
            <a:ext cx="2520950" cy="549275"/>
          </a:xfrm>
          <a:prstGeom prst="rect">
            <a:avLst/>
          </a:prstGeom>
          <a:noFill/>
          <a:ln w="9525">
            <a:noFill/>
            <a:miter lim="800000"/>
            <a:headEnd/>
            <a:tailEnd/>
          </a:ln>
        </p:spPr>
      </p:pic>
    </p:spTree>
  </p:cSld>
  <p:clrMapOvr>
    <a:masterClrMapping/>
  </p:clrMapOvr>
  <p:transition advTm="734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29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advTm="710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301.jpg"/>
          <p:cNvPicPr>
            <a:picLocks noChangeAspect="1"/>
          </p:cNvPicPr>
          <p:nvPr/>
        </p:nvPicPr>
        <p:blipFill>
          <a:blip r:embed="rId2"/>
          <a:stretch>
            <a:fillRect/>
          </a:stretch>
        </p:blipFill>
        <p:spPr>
          <a:xfrm>
            <a:off x="-1" y="-1"/>
            <a:ext cx="9144001" cy="6858001"/>
          </a:xfrm>
          <a:prstGeom prst="rect">
            <a:avLst/>
          </a:prstGeom>
        </p:spPr>
      </p:pic>
      <p:pic>
        <p:nvPicPr>
          <p:cNvPr id="5" name="Picture 12" descr="16609_yxytcojylx"/>
          <p:cNvPicPr>
            <a:picLocks noChangeAspect="1" noChangeArrowheads="1" noCrop="1"/>
          </p:cNvPicPr>
          <p:nvPr/>
        </p:nvPicPr>
        <p:blipFill>
          <a:blip r:embed="rId3" cstate="print"/>
          <a:srcRect/>
          <a:stretch>
            <a:fillRect/>
          </a:stretch>
        </p:blipFill>
        <p:spPr bwMode="auto">
          <a:xfrm>
            <a:off x="1428728" y="1643050"/>
            <a:ext cx="609600" cy="541338"/>
          </a:xfrm>
          <a:prstGeom prst="rect">
            <a:avLst/>
          </a:prstGeom>
          <a:noFill/>
        </p:spPr>
      </p:pic>
    </p:spTree>
  </p:cSld>
  <p:clrMapOvr>
    <a:masterClrMapping/>
  </p:clrMapOvr>
  <p:transition advTm="7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311.jpg"/>
          <p:cNvPicPr>
            <a:picLocks noChangeAspect="1"/>
          </p:cNvPicPr>
          <p:nvPr/>
        </p:nvPicPr>
        <p:blipFill>
          <a:blip r:embed="rId2"/>
          <a:stretch>
            <a:fillRect/>
          </a:stretch>
        </p:blipFill>
        <p:spPr>
          <a:xfrm>
            <a:off x="0" y="0"/>
            <a:ext cx="9144000" cy="6858000"/>
          </a:xfrm>
          <a:prstGeom prst="rect">
            <a:avLst/>
          </a:prstGeom>
        </p:spPr>
      </p:pic>
      <p:pic>
        <p:nvPicPr>
          <p:cNvPr id="5" name="Picture 4" descr="1757823zxzzjmnxcj.gif"/>
          <p:cNvPicPr>
            <a:picLocks noChangeAspect="1"/>
          </p:cNvPicPr>
          <p:nvPr/>
        </p:nvPicPr>
        <p:blipFill>
          <a:blip r:embed="rId3"/>
          <a:stretch>
            <a:fillRect/>
          </a:stretch>
        </p:blipFill>
        <p:spPr>
          <a:xfrm>
            <a:off x="6500826" y="0"/>
            <a:ext cx="2643173" cy="1714488"/>
          </a:xfrm>
          <a:prstGeom prst="rect">
            <a:avLst/>
          </a:prstGeom>
        </p:spPr>
      </p:pic>
    </p:spTree>
  </p:cSld>
  <p:clrMapOvr>
    <a:masterClrMapping/>
  </p:clrMapOvr>
  <p:transition advTm="740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jpg"/>
          <p:cNvPicPr>
            <a:picLocks noChangeAspect="1"/>
          </p:cNvPicPr>
          <p:nvPr/>
        </p:nvPicPr>
        <p:blipFill>
          <a:blip r:embed="rId2"/>
          <a:srcRect r="5208" b="5208"/>
          <a:stretch>
            <a:fillRect/>
          </a:stretch>
        </p:blipFill>
        <p:spPr>
          <a:xfrm>
            <a:off x="0" y="-1"/>
            <a:ext cx="9144000" cy="6858001"/>
          </a:xfrm>
          <a:prstGeom prst="rect">
            <a:avLst/>
          </a:prstGeom>
        </p:spPr>
      </p:pic>
      <p:sp>
        <p:nvSpPr>
          <p:cNvPr id="5" name="Rectangle 4"/>
          <p:cNvSpPr/>
          <p:nvPr/>
        </p:nvSpPr>
        <p:spPr>
          <a:xfrm>
            <a:off x="285720" y="4429132"/>
            <a:ext cx="8286808" cy="2215991"/>
          </a:xfrm>
          <a:prstGeom prst="rect">
            <a:avLst/>
          </a:prstGeom>
        </p:spPr>
        <p:txBody>
          <a:bodyPr wrap="square">
            <a:spAutoFit/>
          </a:bodyPr>
          <a:lstStyle/>
          <a:p>
            <a:r>
              <a:rPr lang="it-IT" sz="4000" dirty="0" smtClean="0">
                <a:solidFill>
                  <a:srgbClr val="FFFF00"/>
                </a:solidFill>
              </a:rPr>
              <a:t>R</a:t>
            </a:r>
            <a:r>
              <a:rPr lang="ro-RO" sz="4000" dirty="0" smtClean="0">
                <a:solidFill>
                  <a:srgbClr val="FFFF00"/>
                </a:solidFill>
              </a:rPr>
              <a:t>â</a:t>
            </a:r>
            <a:r>
              <a:rPr lang="it-IT" sz="4000" dirty="0" smtClean="0">
                <a:solidFill>
                  <a:srgbClr val="FFFF00"/>
                </a:solidFill>
              </a:rPr>
              <a:t>pa Ro</a:t>
            </a:r>
            <a:r>
              <a:rPr lang="ro-RO" sz="4000" dirty="0" smtClean="0">
                <a:solidFill>
                  <a:srgbClr val="FFFF00"/>
                </a:solidFill>
              </a:rPr>
              <a:t>ş</a:t>
            </a:r>
            <a:r>
              <a:rPr lang="it-IT" sz="4000" dirty="0" smtClean="0">
                <a:solidFill>
                  <a:srgbClr val="FFFF00"/>
                </a:solidFill>
              </a:rPr>
              <a:t>ie </a:t>
            </a:r>
            <a:r>
              <a:rPr lang="it-IT" sz="4000" dirty="0">
                <a:solidFill>
                  <a:srgbClr val="FFFF00"/>
                </a:solidFill>
              </a:rPr>
              <a:t>e o rzervatie geologica (10 ha) si este situata la 3 Km de </a:t>
            </a:r>
            <a:r>
              <a:rPr lang="it-IT" sz="4000" dirty="0" smtClean="0">
                <a:solidFill>
                  <a:srgbClr val="FFFF00"/>
                </a:solidFill>
              </a:rPr>
              <a:t>Sebe</a:t>
            </a:r>
            <a:r>
              <a:rPr lang="ro-RO" sz="4000" dirty="0" smtClean="0">
                <a:solidFill>
                  <a:srgbClr val="FFFF00"/>
                </a:solidFill>
              </a:rPr>
              <a:t>ş</a:t>
            </a:r>
            <a:r>
              <a:rPr lang="it-IT" sz="4000" dirty="0" smtClean="0">
                <a:solidFill>
                  <a:srgbClr val="FFFF00"/>
                </a:solidFill>
              </a:rPr>
              <a:t>, </a:t>
            </a:r>
            <a:r>
              <a:rPr lang="it-IT" sz="4000" dirty="0">
                <a:solidFill>
                  <a:srgbClr val="FFFF00"/>
                </a:solidFill>
              </a:rPr>
              <a:t>pe drumul spre Daia Romana.</a:t>
            </a:r>
            <a:r>
              <a:rPr lang="it-IT" dirty="0"/>
              <a:t/>
            </a:r>
            <a:br>
              <a:rPr lang="it-IT" dirty="0"/>
            </a:br>
            <a:endParaRPr lang="ro-RO" dirty="0"/>
          </a:p>
        </p:txBody>
      </p:sp>
    </p:spTree>
  </p:cSld>
  <p:clrMapOvr>
    <a:masterClrMapping/>
  </p:clrMapOvr>
  <p:transition advTm="773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srcRect b="3226"/>
          <a:stretch>
            <a:fillRect/>
          </a:stretch>
        </p:blipFill>
        <p:spPr>
          <a:xfrm>
            <a:off x="-8133" y="1071546"/>
            <a:ext cx="9132280" cy="4286280"/>
          </a:xfrm>
          <a:prstGeom prst="rect">
            <a:avLst/>
          </a:prstGeom>
        </p:spPr>
      </p:pic>
      <p:sp>
        <p:nvSpPr>
          <p:cNvPr id="5" name="Rectangle 4"/>
          <p:cNvSpPr/>
          <p:nvPr/>
        </p:nvSpPr>
        <p:spPr>
          <a:xfrm>
            <a:off x="0" y="0"/>
            <a:ext cx="8858280" cy="7478970"/>
          </a:xfrm>
          <a:prstGeom prst="rect">
            <a:avLst/>
          </a:prstGeom>
        </p:spPr>
        <p:txBody>
          <a:bodyPr wrap="square">
            <a:spAutoFit/>
          </a:bodyPr>
          <a:lstStyle/>
          <a:p>
            <a:r>
              <a:rPr lang="ro-RO" sz="3200" dirty="0">
                <a:solidFill>
                  <a:srgbClr val="FFFF00"/>
                </a:solidFill>
              </a:rPr>
              <a:t>Se poate merge cu masina pana aproape de rapa, apoi se strabate o pajiste, o fasie impadurita</a:t>
            </a:r>
            <a:r>
              <a:rPr lang="ro-RO" sz="3200" dirty="0" smtClean="0">
                <a:solidFill>
                  <a:srgbClr val="FFFF00"/>
                </a:solidFill>
              </a:rPr>
              <a:t>,</a:t>
            </a:r>
            <a:endParaRPr lang="en-US" sz="3200" dirty="0" smtClean="0">
              <a:solidFill>
                <a:srgbClr val="FFFF00"/>
              </a:solidFill>
            </a:endParaRPr>
          </a:p>
          <a:p>
            <a:endParaRPr lang="en-US" sz="3200" dirty="0">
              <a:solidFill>
                <a:srgbClr val="FFFF00"/>
              </a:solidFill>
            </a:endParaRPr>
          </a:p>
          <a:p>
            <a:endParaRPr lang="en-US" sz="3200" dirty="0" smtClean="0">
              <a:solidFill>
                <a:srgbClr val="FFFF00"/>
              </a:solidFill>
            </a:endParaRPr>
          </a:p>
          <a:p>
            <a:endParaRPr lang="en-US" sz="3200" dirty="0">
              <a:solidFill>
                <a:srgbClr val="FFFF00"/>
              </a:solidFill>
            </a:endParaRPr>
          </a:p>
          <a:p>
            <a:endParaRPr lang="en-US" sz="3200" dirty="0" smtClean="0">
              <a:solidFill>
                <a:srgbClr val="FFFF00"/>
              </a:solidFill>
            </a:endParaRPr>
          </a:p>
          <a:p>
            <a:endParaRPr lang="en-US" sz="3200" dirty="0">
              <a:solidFill>
                <a:srgbClr val="FFFF00"/>
              </a:solidFill>
            </a:endParaRPr>
          </a:p>
          <a:p>
            <a:endParaRPr lang="en-US" sz="3200" dirty="0" smtClean="0">
              <a:solidFill>
                <a:srgbClr val="FFFF00"/>
              </a:solidFill>
            </a:endParaRPr>
          </a:p>
          <a:p>
            <a:endParaRPr lang="en-US" sz="3200" dirty="0">
              <a:solidFill>
                <a:srgbClr val="FFFF00"/>
              </a:solidFill>
            </a:endParaRPr>
          </a:p>
          <a:p>
            <a:endParaRPr lang="en-US" sz="3200" dirty="0" smtClean="0">
              <a:solidFill>
                <a:srgbClr val="FFFF00"/>
              </a:solidFill>
            </a:endParaRPr>
          </a:p>
          <a:p>
            <a:endParaRPr lang="en-US" sz="3200" dirty="0">
              <a:solidFill>
                <a:srgbClr val="FFFF00"/>
              </a:solidFill>
            </a:endParaRPr>
          </a:p>
          <a:p>
            <a:r>
              <a:rPr lang="ro-RO" sz="3200" dirty="0" smtClean="0">
                <a:solidFill>
                  <a:srgbClr val="FFFF00"/>
                </a:solidFill>
              </a:rPr>
              <a:t> </a:t>
            </a:r>
            <a:r>
              <a:rPr lang="ro-RO" sz="3200" dirty="0">
                <a:solidFill>
                  <a:srgbClr val="FFFF00"/>
                </a:solidFill>
              </a:rPr>
              <a:t>o apa, apoi un mic urcus si ajungem la baza formatiunilor de la </a:t>
            </a:r>
            <a:r>
              <a:rPr lang="ro-RO" sz="3200" dirty="0" smtClean="0">
                <a:solidFill>
                  <a:srgbClr val="FFFF00"/>
                </a:solidFill>
              </a:rPr>
              <a:t>Râpa Roşie</a:t>
            </a:r>
            <a:r>
              <a:rPr lang="ro-RO" sz="3200" dirty="0">
                <a:solidFill>
                  <a:srgbClr val="FFFF00"/>
                </a:solidFill>
              </a:rPr>
              <a:t>. </a:t>
            </a:r>
            <a:r>
              <a:rPr lang="ro-RO" sz="3200" dirty="0"/>
              <a:t/>
            </a:r>
            <a:br>
              <a:rPr lang="ro-RO" sz="3200" dirty="0"/>
            </a:br>
            <a:r>
              <a:rPr lang="ro-RO" sz="3200" dirty="0"/>
              <a:t/>
            </a:r>
            <a:br>
              <a:rPr lang="ro-RO" sz="3200" dirty="0"/>
            </a:br>
            <a:endParaRPr lang="ro-RO" sz="3200" dirty="0"/>
          </a:p>
        </p:txBody>
      </p:sp>
      <p:pic>
        <p:nvPicPr>
          <p:cNvPr id="6" name="Picture 5" descr="1757823zxzzjmnxcj.gif"/>
          <p:cNvPicPr>
            <a:picLocks noChangeAspect="1"/>
          </p:cNvPicPr>
          <p:nvPr/>
        </p:nvPicPr>
        <p:blipFill>
          <a:blip r:embed="rId3"/>
          <a:stretch>
            <a:fillRect/>
          </a:stretch>
        </p:blipFill>
        <p:spPr>
          <a:xfrm>
            <a:off x="6357950" y="1000108"/>
            <a:ext cx="2786050" cy="1714488"/>
          </a:xfrm>
          <a:prstGeom prst="rect">
            <a:avLst/>
          </a:prstGeom>
        </p:spPr>
      </p:pic>
    </p:spTree>
  </p:cSld>
  <p:clrMapOvr>
    <a:masterClrMapping/>
  </p:clrMapOvr>
  <p:transition advTm="1043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jpg"/>
          <p:cNvPicPr>
            <a:picLocks noChangeAspect="1"/>
          </p:cNvPicPr>
          <p:nvPr/>
        </p:nvPicPr>
        <p:blipFill>
          <a:blip r:embed="rId2"/>
          <a:srcRect r="5208" b="5208"/>
          <a:stretch>
            <a:fillRect/>
          </a:stretch>
        </p:blipFill>
        <p:spPr>
          <a:xfrm>
            <a:off x="0" y="0"/>
            <a:ext cx="9144000" cy="6858000"/>
          </a:xfrm>
          <a:prstGeom prst="rect">
            <a:avLst/>
          </a:prstGeom>
        </p:spPr>
      </p:pic>
      <p:sp>
        <p:nvSpPr>
          <p:cNvPr id="5" name="Rectangle 4"/>
          <p:cNvSpPr/>
          <p:nvPr/>
        </p:nvSpPr>
        <p:spPr>
          <a:xfrm>
            <a:off x="428596" y="3786189"/>
            <a:ext cx="8715404" cy="3724096"/>
          </a:xfrm>
          <a:prstGeom prst="rect">
            <a:avLst/>
          </a:prstGeom>
        </p:spPr>
        <p:txBody>
          <a:bodyPr wrap="square">
            <a:spAutoFit/>
          </a:bodyPr>
          <a:lstStyle/>
          <a:p>
            <a:r>
              <a:rPr lang="ro-RO" sz="4000" dirty="0">
                <a:solidFill>
                  <a:srgbClr val="FFFF00"/>
                </a:solidFill>
              </a:rPr>
              <a:t>Formele bizare intalnite (comparate cu niste orgi imense) au luat nastere prin scurgerea apei de ploaie prin argila, nisipul si pietrisul din care sunt formati peretii verticali.</a:t>
            </a:r>
            <a:br>
              <a:rPr lang="ro-RO" sz="4000" dirty="0">
                <a:solidFill>
                  <a:srgbClr val="FFFF00"/>
                </a:solidFill>
              </a:rPr>
            </a:br>
            <a:r>
              <a:rPr lang="ro-RO" dirty="0"/>
              <a:t/>
            </a:r>
            <a:br>
              <a:rPr lang="ro-RO" dirty="0"/>
            </a:br>
            <a:endParaRPr lang="ro-RO" dirty="0"/>
          </a:p>
        </p:txBody>
      </p:sp>
    </p:spTree>
  </p:cSld>
  <p:clrMapOvr>
    <a:masterClrMapping/>
  </p:clrMapOvr>
  <p:transition advTm="9812"/>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289</Words>
  <Application>Microsoft Office PowerPoint</Application>
  <PresentationFormat>On-screen Show (4:3)</PresentationFormat>
  <Paragraphs>35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ACASA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RAPA ROSIE</dc:title>
  <dc:creator>PANY JOHN</dc:creator>
  <cp:lastModifiedBy>AlexB</cp:lastModifiedBy>
  <cp:revision>16</cp:revision>
  <dcterms:created xsi:type="dcterms:W3CDTF">2009-11-08T16:41:50Z</dcterms:created>
  <dcterms:modified xsi:type="dcterms:W3CDTF">2011-05-27T15:41:19Z</dcterms:modified>
</cp:coreProperties>
</file>