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58" r:id="rId2"/>
    <p:sldId id="284" r:id="rId3"/>
    <p:sldId id="257" r:id="rId4"/>
    <p:sldId id="259" r:id="rId5"/>
    <p:sldId id="263" r:id="rId6"/>
    <p:sldId id="264" r:id="rId7"/>
    <p:sldId id="265" r:id="rId8"/>
    <p:sldId id="266" r:id="rId9"/>
    <p:sldId id="267" r:id="rId10"/>
    <p:sldId id="268" r:id="rId11"/>
    <p:sldId id="269"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5" r:id="rId26"/>
    <p:sldId id="286" r:id="rId27"/>
    <p:sldId id="28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02" autoAdjust="0"/>
    <p:restoredTop sz="94586" autoAdjust="0"/>
  </p:normalViewPr>
  <p:slideViewPr>
    <p:cSldViewPr>
      <p:cViewPr varScale="1">
        <p:scale>
          <a:sx n="74" d="100"/>
          <a:sy n="74" d="100"/>
        </p:scale>
        <p:origin x="-10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BE0A41-8945-4E46-BB5E-E3E902E7C171}" type="datetimeFigureOut">
              <a:rPr lang="en-US" smtClean="0"/>
              <a:pPr/>
              <a:t>2/28/2011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BA6246-E95E-40DA-BE46-D8358FA376A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2/28/2011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2/28/2011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2/28/2011</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1D8BD707-D9CF-40AE-B4C6-C98DA3205C09}" type="datetimeFigureOut">
              <a:rPr lang="en-US" smtClean="0"/>
              <a:pPr/>
              <a:t>2/28/2011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D8BD707-D9CF-40AE-B4C6-C98DA3205C09}" type="datetimeFigureOut">
              <a:rPr lang="en-US" smtClean="0"/>
              <a:pPr/>
              <a:t>2/28/2011</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3.wav"/><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3.wav"/><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audio" Target="../media/audio4.wav"/><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5.wav"/><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2.wav"/><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4.wav"/><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4.wav"/><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4.wav"/><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6.wav"/><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5.wav"/><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audio" Target="../media/audio7.wav"/><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audio" Target="../media/audio5.wav"/><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audio" Target="../media/audio6.wav"/><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2.wav"/><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2.wav"/><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2.wav"/><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2.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7772400" cy="990600"/>
          </a:xfrm>
        </p:spPr>
        <p:txBody>
          <a:bodyPr>
            <a:normAutofit fontScale="90000"/>
          </a:bodyPr>
          <a:lstStyle/>
          <a:p>
            <a:r>
              <a:rPr lang="en-US" dirty="0" smtClean="0"/>
              <a:t>   REZISTENTA  ANTICOMUNISTA</a:t>
            </a:r>
            <a:br>
              <a:rPr lang="en-US" dirty="0" smtClean="0"/>
            </a:br>
            <a:r>
              <a:rPr lang="en-US" dirty="0" smtClean="0"/>
              <a:t>           DIN MUNTII FAGARAS</a:t>
            </a:r>
            <a:endParaRPr lang="en-US" dirty="0"/>
          </a:p>
        </p:txBody>
      </p:sp>
      <p:sp>
        <p:nvSpPr>
          <p:cNvPr id="3" name="Rectangle 2"/>
          <p:cNvSpPr/>
          <p:nvPr/>
        </p:nvSpPr>
        <p:spPr>
          <a:xfrm>
            <a:off x="1371600" y="2667000"/>
            <a:ext cx="6739153"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HAIDUCII MUSCELULUI</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Rectangle 3"/>
          <p:cNvSpPr/>
          <p:nvPr/>
        </p:nvSpPr>
        <p:spPr>
          <a:xfrm rot="10800000" flipV="1">
            <a:off x="2451278" y="5470043"/>
            <a:ext cx="6692721" cy="1015663"/>
          </a:xfrm>
          <a:prstGeom prst="rect">
            <a:avLst/>
          </a:prstGeom>
          <a:noFill/>
        </p:spPr>
        <p:txBody>
          <a:bodyPr wrap="square" lIns="91440" tIns="45720" rIns="91440" bIns="45720">
            <a:spAutoFit/>
          </a:bodyPr>
          <a:lstStyle/>
          <a:p>
            <a:pPr algn="ctr"/>
            <a:r>
              <a:rPr lang="en-US" sz="1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 Antiqua" pitchFamily="18" charset="0"/>
              </a:rPr>
              <a:t>EU SUNT METAL RAMAS</a:t>
            </a:r>
            <a:endParaRPr lang="en-US" sz="1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 Antiqua" pitchFamily="18" charset="0"/>
            </a:endParaRPr>
          </a:p>
          <a:p>
            <a:pPr algn="ctr"/>
            <a:r>
              <a:rPr lang="en-US" sz="1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 Antiqua" pitchFamily="18" charset="0"/>
              </a:rPr>
              <a:t>                                    DIN LUMI CE CRIMA LE-A FACUT CENUSA</a:t>
            </a:r>
          </a:p>
          <a:p>
            <a:pPr algn="ctr"/>
            <a:r>
              <a:rPr lang="en-US" sz="1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 Antiqua" pitchFamily="18" charset="0"/>
              </a:rPr>
              <a:t>                       EU SUNT ECOUL VESNIC SANATOS</a:t>
            </a:r>
          </a:p>
          <a:p>
            <a:pPr algn="ctr"/>
            <a:r>
              <a:rPr lang="en-US" sz="1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 Antiqua" pitchFamily="18" charset="0"/>
              </a:rPr>
              <a:t>         DIN LUMI, DIN LUMI APUSE.</a:t>
            </a:r>
          </a:p>
          <a:p>
            <a:pPr algn="ctr"/>
            <a:r>
              <a:rPr lang="en-US" sz="1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 Antiqua" pitchFamily="18" charset="0"/>
              </a:rPr>
              <a:t>                                                                                                                     </a:t>
            </a:r>
            <a:r>
              <a:rPr lang="en-US" sz="12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 Antiqua" pitchFamily="18" charset="0"/>
              </a:rPr>
              <a:t>TOMA ARNAUTOIU</a:t>
            </a:r>
            <a:endParaRPr lang="en-US" sz="1200" b="1" i="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 Antiqua" pitchFamily="18" charset="0"/>
            </a:endParaRPr>
          </a:p>
        </p:txBody>
      </p:sp>
    </p:spTree>
  </p:cSld>
  <p:clrMapOvr>
    <a:masterClrMapping/>
  </p:clrMapOvr>
  <p:transition advTm="80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           SI FIUL CONSTANTIN JUBLEANU, CE A LUPTAT</a:t>
            </a:r>
            <a:br>
              <a:rPr lang="en-US" sz="2400" dirty="0" smtClean="0"/>
            </a:br>
            <a:r>
              <a:rPr lang="en-US" sz="2400" dirty="0" smtClean="0"/>
              <a:t>     PANA LA CAPAT…</a:t>
            </a:r>
            <a:endParaRPr lang="en-US" sz="2400" dirty="0"/>
          </a:p>
        </p:txBody>
      </p:sp>
      <p:pic>
        <p:nvPicPr>
          <p:cNvPr id="3" name="Picture 2" descr="SDC15354.JPG"/>
          <p:cNvPicPr>
            <a:picLocks noChangeAspect="1"/>
          </p:cNvPicPr>
          <p:nvPr/>
        </p:nvPicPr>
        <p:blipFill>
          <a:blip r:embed="rId3" cstate="print"/>
          <a:stretch>
            <a:fillRect/>
          </a:stretch>
        </p:blipFill>
        <p:spPr>
          <a:xfrm>
            <a:off x="2438400" y="1295400"/>
            <a:ext cx="3962400" cy="5257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spd="med" advTm="7000">
    <p:split dir="in"/>
    <p:sndAc>
      <p:stSnd>
        <p:snd r:embed="rId2" name="explode.wav" builtIn="1"/>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Baskerville Old Face" pitchFamily="18" charset="0"/>
              </a:rPr>
              <a:t>       ION  MARINESCU, UCIS IN CONDITII TRAGICE</a:t>
            </a:r>
            <a:endParaRPr lang="en-US" sz="2400" dirty="0">
              <a:latin typeface="Baskerville Old Face" pitchFamily="18" charset="0"/>
            </a:endParaRPr>
          </a:p>
        </p:txBody>
      </p:sp>
      <p:pic>
        <p:nvPicPr>
          <p:cNvPr id="4" name="Picture 3" descr="IMG_0001.jpg"/>
          <p:cNvPicPr>
            <a:picLocks noChangeAspect="1"/>
          </p:cNvPicPr>
          <p:nvPr/>
        </p:nvPicPr>
        <p:blipFill>
          <a:blip r:embed="rId3"/>
          <a:stretch>
            <a:fillRect/>
          </a:stretch>
        </p:blipFill>
        <p:spPr>
          <a:xfrm>
            <a:off x="3124200" y="1428946"/>
            <a:ext cx="3599028" cy="4971854"/>
          </a:xfrm>
          <a:prstGeom prst="rect">
            <a:avLst/>
          </a:prstGeom>
        </p:spPr>
      </p:pic>
    </p:spTree>
  </p:cSld>
  <p:clrMapOvr>
    <a:masterClrMapping/>
  </p:clrMapOvr>
  <p:transition spd="med" advTm="7000">
    <p:pull/>
    <p:sndAc>
      <p:stSnd>
        <p:snd r:embed="rId2" name="explode.wav" builtIn="1"/>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534400" cy="1143000"/>
          </a:xfrm>
        </p:spPr>
        <p:txBody>
          <a:bodyPr>
            <a:normAutofit/>
          </a:bodyPr>
          <a:lstStyle/>
          <a:p>
            <a:r>
              <a:rPr lang="en-US" sz="2400" dirty="0" smtClean="0">
                <a:latin typeface="Colonna MT" pitchFamily="82" charset="0"/>
              </a:rPr>
              <a:t>AU FOST AJUTATI DE SUTE DE PERSOANE INTRE CARE SI:</a:t>
            </a:r>
            <a:endParaRPr lang="en-US" sz="2400" dirty="0">
              <a:latin typeface="Colonna MT" pitchFamily="82" charset="0"/>
            </a:endParaRPr>
          </a:p>
        </p:txBody>
      </p:sp>
      <p:pic>
        <p:nvPicPr>
          <p:cNvPr id="4" name="Content Placeholder 3" descr="SDC15342.JPG"/>
          <p:cNvPicPr>
            <a:picLocks noGrp="1" noChangeAspect="1"/>
          </p:cNvPicPr>
          <p:nvPr>
            <p:ph idx="1"/>
          </p:nvPr>
        </p:nvPicPr>
        <p:blipFill>
          <a:blip r:embed="rId3" cstate="print"/>
          <a:stretch>
            <a:fillRect/>
          </a:stretch>
        </p:blipFill>
        <p:spPr>
          <a:xfrm>
            <a:off x="1143000" y="1371600"/>
            <a:ext cx="6096000" cy="4800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med" advTm="7000">
    <p:sndAc>
      <p:stSnd>
        <p:snd r:embed="rId2" name="bomb.wav" builtIn="1"/>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latin typeface="Arial Rounded MT Bold" pitchFamily="34" charset="0"/>
              </a:rPr>
              <a:t>       IAR PESTE ANI O VOCE CE NU A TACUT     NICIODATA NE-A SPUS POVESTEA LOR</a:t>
            </a:r>
            <a:endParaRPr lang="en-US" sz="2800" dirty="0">
              <a:latin typeface="Arial Rounded MT Bold" pitchFamily="34" charset="0"/>
            </a:endParaRPr>
          </a:p>
        </p:txBody>
      </p:sp>
      <p:pic>
        <p:nvPicPr>
          <p:cNvPr id="1026" name="Picture 2" descr="D:\Documents and Settings\Catalin\My Documents\My Pictures\rizea.gif"/>
          <p:cNvPicPr>
            <a:picLocks noChangeAspect="1" noChangeArrowheads="1"/>
          </p:cNvPicPr>
          <p:nvPr/>
        </p:nvPicPr>
        <p:blipFill>
          <a:blip r:embed="rId3"/>
          <a:srcRect/>
          <a:stretch>
            <a:fillRect/>
          </a:stretch>
        </p:blipFill>
        <p:spPr bwMode="auto">
          <a:xfrm>
            <a:off x="3048000" y="1676400"/>
            <a:ext cx="3124200" cy="3810001"/>
          </a:xfrm>
          <a:prstGeom prst="rect">
            <a:avLst/>
          </a:prstGeom>
          <a:noFill/>
          <a:effectLst>
            <a:softEdge rad="317500"/>
          </a:effectLst>
        </p:spPr>
      </p:pic>
      <p:sp>
        <p:nvSpPr>
          <p:cNvPr id="5" name="Rectangle 4"/>
          <p:cNvSpPr/>
          <p:nvPr/>
        </p:nvSpPr>
        <p:spPr>
          <a:xfrm>
            <a:off x="457201" y="1676400"/>
            <a:ext cx="1066800" cy="507831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a:t>
            </a:r>
          </a:p>
          <a:p>
            <a:pPr algn="ctr"/>
            <a:r>
              <a:rPr lang="en-U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a:t>
            </a:r>
          </a:p>
          <a:p>
            <a:pPr algn="ctr"/>
            <a:r>
              <a:rPr lang="en-U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a:t>
            </a:r>
          </a:p>
          <a:p>
            <a:pPr algn="ctr"/>
            <a:r>
              <a:rPr lang="en-U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t>
            </a:r>
          </a:p>
          <a:p>
            <a:pPr algn="ctr"/>
            <a:r>
              <a:rPr lang="en-U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a:t>
            </a:r>
          </a:p>
          <a:p>
            <a:pPr algn="ctr"/>
            <a:r>
              <a:rPr lang="en-U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t>
            </a:r>
          </a:p>
          <a:p>
            <a:pPr algn="ctr"/>
            <a:r>
              <a:rPr lang="en-U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a:t>
            </a:r>
          </a:p>
          <a:p>
            <a:pPr algn="ctr"/>
            <a:r>
              <a:rPr lang="en-U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a:t>
            </a:r>
          </a:p>
          <a:p>
            <a:pPr algn="ctr"/>
            <a:r>
              <a:rPr lang="en-U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a:t>
            </a:r>
            <a:endPar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Rectangle 5"/>
          <p:cNvSpPr/>
          <p:nvPr/>
        </p:nvSpPr>
        <p:spPr>
          <a:xfrm>
            <a:off x="1752600" y="1828800"/>
            <a:ext cx="914400" cy="424731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a:t>
            </a:r>
          </a:p>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a:t>
            </a:r>
          </a:p>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Z</a:t>
            </a:r>
          </a:p>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a:t>
            </a:r>
          </a:p>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2068878" y="5638800"/>
            <a:ext cx="6922721" cy="646331"/>
          </a:xfrm>
          <a:prstGeom prst="rect">
            <a:avLst/>
          </a:prstGeom>
          <a:noFill/>
        </p:spPr>
        <p:txBody>
          <a:bodyPr wrap="square" lIns="91440" tIns="45720" rIns="91440" bIns="45720">
            <a:spAutoFit/>
          </a:bodyPr>
          <a:lstStyle/>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hiller" pitchFamily="82" charset="0"/>
              </a:rPr>
              <a:t>,,TREI  ZILE  DACA  MAI  TRAIESC, DA’ VREAU SA STIU</a:t>
            </a:r>
          </a:p>
          <a:p>
            <a:pPr algn="ctr"/>
            <a:r>
              <a:rPr lang="en-US"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hiller" pitchFamily="82" charset="0"/>
              </a:rPr>
              <a:t>CA S-A </a:t>
            </a:r>
            <a:r>
              <a:rPr lang="en-US" b="1" cap="none" spc="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hiller" pitchFamily="82" charset="0"/>
              </a:rPr>
              <a:t>LIMPEZIT LUMEA’’</a:t>
            </a:r>
            <a:endPar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hiller" pitchFamily="82" charset="0"/>
            </a:endParaRPr>
          </a:p>
        </p:txBody>
      </p:sp>
    </p:spTree>
  </p:cSld>
  <p:clrMapOvr>
    <a:masterClrMapping/>
  </p:clrMapOvr>
  <p:transition spd="med" advTm="10000">
    <p:randomBar/>
    <p:sndAc>
      <p:stSnd>
        <p:snd r:embed="rId2" name="wind.wav" builtIn="1"/>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0373" y="533400"/>
            <a:ext cx="2522027" cy="1015663"/>
          </a:xfrm>
          <a:prstGeom prst="rect">
            <a:avLst/>
          </a:prstGeom>
          <a:noFill/>
        </p:spPr>
        <p:txBody>
          <a:bodyPr wrap="square" lIns="91440" tIns="45720" rIns="91440" bIns="45720">
            <a:spAutoFit/>
          </a:bodyPr>
          <a:lstStyle/>
          <a:p>
            <a:pPr algn="ct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ELISABETA RIZEA </a:t>
            </a:r>
          </a:p>
          <a:p>
            <a:pPr algn="ct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ALATURI DE SOTUL EI</a:t>
            </a:r>
            <a:endParaRPr lang="en-US"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3" name="Picture 2" descr="ELISABETA RIZEA SI sotul.jpg"/>
          <p:cNvPicPr>
            <a:picLocks noChangeAspect="1"/>
          </p:cNvPicPr>
          <p:nvPr/>
        </p:nvPicPr>
        <p:blipFill>
          <a:blip r:embed="rId3"/>
          <a:stretch>
            <a:fillRect/>
          </a:stretch>
        </p:blipFill>
        <p:spPr>
          <a:xfrm>
            <a:off x="609601" y="1524000"/>
            <a:ext cx="3733800" cy="4038599"/>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4" name="Rectangle 3"/>
          <p:cNvSpPr/>
          <p:nvPr/>
        </p:nvSpPr>
        <p:spPr>
          <a:xfrm>
            <a:off x="5638800" y="1066798"/>
            <a:ext cx="2064826" cy="1077218"/>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1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SAU PRIMIND VIZITA  MAJESTATII SALE REGELE MIHAI I</a:t>
            </a:r>
            <a:endParaRPr lang="en-US" sz="1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5" name="Picture 4" descr="Elisabeta_Rizea si regele.jpg"/>
          <p:cNvPicPr>
            <a:picLocks noChangeAspect="1"/>
          </p:cNvPicPr>
          <p:nvPr/>
        </p:nvPicPr>
        <p:blipFill>
          <a:blip r:embed="rId4"/>
          <a:stretch>
            <a:fillRect/>
          </a:stretch>
        </p:blipFill>
        <p:spPr>
          <a:xfrm>
            <a:off x="5257800" y="2548217"/>
            <a:ext cx="3124200" cy="2633383"/>
          </a:xfrm>
          <a:prstGeom prst="rect">
            <a:avLst/>
          </a:prstGeom>
          <a:effectLst>
            <a:glow rad="228600">
              <a:schemeClr val="accent6">
                <a:satMod val="175000"/>
                <a:alpha val="40000"/>
              </a:schemeClr>
            </a:glow>
          </a:effectLst>
        </p:spPr>
      </p:pic>
    </p:spTree>
  </p:cSld>
  <p:clrMapOvr>
    <a:masterClrMapping/>
  </p:clrMapOvr>
  <p:transition spd="med" advTm="7000">
    <p:comb dir="vert"/>
    <p:sndAc>
      <p:stSnd>
        <p:snd r:embed="rId2" name="camera.wav" builtIn="1"/>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021080"/>
          </a:xfrm>
        </p:spPr>
        <p:txBody>
          <a:bodyPr>
            <a:normAutofit/>
          </a:bodyPr>
          <a:lstStyle/>
          <a:p>
            <a:r>
              <a:rPr lang="en-US" sz="2800" dirty="0" smtClean="0"/>
              <a:t>                EXPLOATAREA FORESTIERA PECINEAGU       DUPA VIZITA  PARTIZANILOR</a:t>
            </a:r>
            <a:endParaRPr lang="en-US" sz="2800" dirty="0"/>
          </a:p>
        </p:txBody>
      </p:sp>
      <p:pic>
        <p:nvPicPr>
          <p:cNvPr id="5" name="Picture 4" descr="afis_expozitia arnautoiu.jpg"/>
          <p:cNvPicPr>
            <a:picLocks noChangeAspect="1"/>
          </p:cNvPicPr>
          <p:nvPr/>
        </p:nvPicPr>
        <p:blipFill>
          <a:blip r:embed="rId3"/>
          <a:stretch>
            <a:fillRect/>
          </a:stretch>
        </p:blipFill>
        <p:spPr>
          <a:xfrm>
            <a:off x="2419350" y="1447800"/>
            <a:ext cx="4305300" cy="5181600"/>
          </a:xfrm>
          <a:prstGeom prst="flowChartInternalStorag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7" name="Oval 6"/>
          <p:cNvSpPr/>
          <p:nvPr/>
        </p:nvSpPr>
        <p:spPr>
          <a:xfrm>
            <a:off x="3886200" y="2133600"/>
            <a:ext cx="45719" cy="45719"/>
          </a:xfrm>
          <a:prstGeom prst="ellipse">
            <a:avLst/>
          </a:prstGeom>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7000">
    <p:pull dir="rd"/>
    <p:sndAc>
      <p:stSnd>
        <p:snd r:embed="rId2" name="bomb.wav" builtIn="1"/>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Bernard MT Condensed" pitchFamily="18" charset="0"/>
              </a:rPr>
              <a:t>       AU TRAIT IN ADANCUL PADURILOR</a:t>
            </a:r>
            <a:endParaRPr lang="en-US" sz="4000" dirty="0">
              <a:latin typeface="Bernard MT Condensed" pitchFamily="18" charset="0"/>
            </a:endParaRPr>
          </a:p>
        </p:txBody>
      </p:sp>
      <p:pic>
        <p:nvPicPr>
          <p:cNvPr id="3" name="Picture 2" descr="adapost al partizanilor1256299542-4.jpg"/>
          <p:cNvPicPr>
            <a:picLocks noChangeAspect="1"/>
          </p:cNvPicPr>
          <p:nvPr/>
        </p:nvPicPr>
        <p:blipFill>
          <a:blip r:embed="rId3"/>
          <a:stretch>
            <a:fillRect/>
          </a:stretch>
        </p:blipFill>
        <p:spPr>
          <a:xfrm>
            <a:off x="1143000" y="2462212"/>
            <a:ext cx="3352800" cy="3176588"/>
          </a:xfrm>
          <a:prstGeom prst="flowChartMagneticDrum">
            <a:avLst/>
          </a:prstGeom>
        </p:spPr>
      </p:pic>
      <p:pic>
        <p:nvPicPr>
          <p:cNvPr id="5" name="Picture 4" descr="SDC15353.JPG"/>
          <p:cNvPicPr>
            <a:picLocks noChangeAspect="1"/>
          </p:cNvPicPr>
          <p:nvPr/>
        </p:nvPicPr>
        <p:blipFill>
          <a:blip r:embed="rId4" cstate="print"/>
          <a:stretch>
            <a:fillRect/>
          </a:stretch>
        </p:blipFill>
        <p:spPr>
          <a:xfrm>
            <a:off x="5334000" y="2438400"/>
            <a:ext cx="2971800" cy="3276600"/>
          </a:xfrm>
          <a:prstGeom prst="rect">
            <a:avLst/>
          </a:prstGeom>
          <a:effectLst>
            <a:innerShdw blurRad="63500" dist="50800" dir="16200000">
              <a:prstClr val="black">
                <a:alpha val="50000"/>
              </a:prstClr>
            </a:innerShdw>
          </a:effectLst>
        </p:spPr>
      </p:pic>
    </p:spTree>
  </p:cSld>
  <p:clrMapOvr>
    <a:masterClrMapping/>
  </p:clrMapOvr>
  <p:transition spd="med" advTm="8000">
    <p:sndAc>
      <p:stSnd>
        <p:snd r:embed="rId2" name="wind.wav" builtIn="1"/>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          </a:t>
            </a:r>
            <a:r>
              <a:rPr lang="en-US" sz="3600" dirty="0" smtClean="0">
                <a:latin typeface="Mistral" pitchFamily="66" charset="0"/>
              </a:rPr>
              <a:t>SI S-AU ASCUNS CA FIARELE SALBATICE</a:t>
            </a:r>
            <a:endParaRPr lang="en-US" sz="3600" dirty="0">
              <a:latin typeface="Mistral" pitchFamily="66" charset="0"/>
            </a:endParaRPr>
          </a:p>
        </p:txBody>
      </p:sp>
      <p:pic>
        <p:nvPicPr>
          <p:cNvPr id="3" name="Picture 2" descr="SDC15349.JPG"/>
          <p:cNvPicPr>
            <a:picLocks noChangeAspect="1"/>
          </p:cNvPicPr>
          <p:nvPr/>
        </p:nvPicPr>
        <p:blipFill>
          <a:blip r:embed="rId3" cstate="print"/>
          <a:stretch>
            <a:fillRect/>
          </a:stretch>
        </p:blipFill>
        <p:spPr>
          <a:xfrm>
            <a:off x="685800" y="1447800"/>
            <a:ext cx="7620000" cy="46482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ransition spd="med" advTm="7000">
    <p:strips/>
    <p:sndAc>
      <p:stSnd>
        <p:snd r:embed="rId2" name="wind.wav" builtIn="1"/>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SI DUPA 9 ANI DE LUPTA…</a:t>
            </a:r>
            <a:br>
              <a:rPr lang="en-US" sz="3200" dirty="0" smtClean="0"/>
            </a:br>
            <a:r>
              <a:rPr lang="en-US" sz="3200" dirty="0" smtClean="0"/>
              <a:t>IN GRADINA GHETSEMANI</a:t>
            </a:r>
            <a:br>
              <a:rPr lang="en-US" sz="3200" dirty="0" smtClean="0"/>
            </a:br>
            <a:r>
              <a:rPr lang="en-US" sz="3200" dirty="0" smtClean="0"/>
              <a:t>UN ALT IUDA</a:t>
            </a:r>
            <a:endParaRPr lang="en-US" sz="3200" dirty="0"/>
          </a:p>
        </p:txBody>
      </p:sp>
      <p:pic>
        <p:nvPicPr>
          <p:cNvPr id="3" name="Picture 2" descr="GHETSEMANI.bmp"/>
          <p:cNvPicPr>
            <a:picLocks noChangeAspect="1"/>
          </p:cNvPicPr>
          <p:nvPr/>
        </p:nvPicPr>
        <p:blipFill>
          <a:blip r:embed="rId3" cstate="print"/>
          <a:stretch>
            <a:fillRect/>
          </a:stretch>
        </p:blipFill>
        <p:spPr>
          <a:xfrm>
            <a:off x="914400" y="1524000"/>
            <a:ext cx="7162800" cy="4953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med" advTm="5000">
    <p:blinds dir="vert"/>
    <p:sndAc>
      <p:stSnd>
        <p:snd r:embed="rId2" name="wind.wav" builtIn="1"/>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cs typeface="Latha" pitchFamily="2"/>
              </a:rPr>
              <a:t>HAIDUCII MUSCELULUI SUNT PRINSI,TRADAREA NU I-A OCOLIT</a:t>
            </a:r>
            <a:endParaRPr lang="en-US" sz="3200" dirty="0">
              <a:cs typeface="Latha" pitchFamily="2"/>
            </a:endParaRPr>
          </a:p>
        </p:txBody>
      </p:sp>
      <p:pic>
        <p:nvPicPr>
          <p:cNvPr id="3" name="Picture 2" descr="Maria Plop coborand de la Rapele cu brazi.jpg"/>
          <p:cNvPicPr>
            <a:picLocks noChangeAspect="1"/>
          </p:cNvPicPr>
          <p:nvPr/>
        </p:nvPicPr>
        <p:blipFill>
          <a:blip r:embed="rId3"/>
          <a:stretch>
            <a:fillRect/>
          </a:stretch>
        </p:blipFill>
        <p:spPr>
          <a:xfrm>
            <a:off x="1066800" y="1676400"/>
            <a:ext cx="2438399" cy="4267200"/>
          </a:xfrm>
          <a:prstGeom prst="rect">
            <a:avLst/>
          </a:prstGeom>
          <a:effectLst>
            <a:glow rad="228600">
              <a:schemeClr val="accent3">
                <a:satMod val="175000"/>
                <a:alpha val="40000"/>
              </a:schemeClr>
            </a:glow>
          </a:effectLst>
        </p:spPr>
      </p:pic>
      <p:pic>
        <p:nvPicPr>
          <p:cNvPr id="5" name="Picture 4" descr="SDC15341.JPG"/>
          <p:cNvPicPr>
            <a:picLocks noChangeAspect="1"/>
          </p:cNvPicPr>
          <p:nvPr/>
        </p:nvPicPr>
        <p:blipFill>
          <a:blip r:embed="rId4" cstate="print"/>
          <a:stretch>
            <a:fillRect/>
          </a:stretch>
        </p:blipFill>
        <p:spPr>
          <a:xfrm>
            <a:off x="5334000" y="1676400"/>
            <a:ext cx="3048000" cy="44196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6" name="Rectangle 5"/>
          <p:cNvSpPr/>
          <p:nvPr/>
        </p:nvSpPr>
        <p:spPr>
          <a:xfrm>
            <a:off x="1" y="6096000"/>
            <a:ext cx="5105400" cy="738664"/>
          </a:xfrm>
          <a:prstGeom prst="rect">
            <a:avLst/>
          </a:prstGeom>
          <a:noFill/>
        </p:spPr>
        <p:txBody>
          <a:bodyPr wrap="square" lIns="91440" tIns="45720" rIns="91440" bIns="45720">
            <a:spAutoFit/>
          </a:bodyPr>
          <a:lstStyle/>
          <a:p>
            <a:pPr algn="ctr"/>
            <a:r>
              <a:rPr lang="en-US"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MARIA PLOP COBORAND DIN ASCUNZATOAREA  DE LA</a:t>
            </a:r>
          </a:p>
          <a:p>
            <a:pPr algn="ctr"/>
            <a:r>
              <a:rPr lang="en-US" sz="1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RAPELE CU BRAZI  DE LANGA  POINAREI </a:t>
            </a:r>
          </a:p>
          <a:p>
            <a:pPr algn="ctr"/>
            <a:r>
              <a:rPr lang="en-US" sz="1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CU FIICA  EI DE DOI ANI</a:t>
            </a:r>
            <a:endParaRPr lang="en-US" sz="1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tangle 6"/>
          <p:cNvSpPr/>
          <p:nvPr/>
        </p:nvSpPr>
        <p:spPr>
          <a:xfrm>
            <a:off x="4953000" y="6172200"/>
            <a:ext cx="4191000" cy="738664"/>
          </a:xfrm>
          <a:prstGeom prst="rect">
            <a:avLst/>
          </a:prstGeom>
          <a:noFill/>
        </p:spPr>
        <p:txBody>
          <a:bodyPr wrap="square" lIns="91440" tIns="45720" rIns="91440" bIns="45720">
            <a:spAutoFit/>
          </a:bodyPr>
          <a:lstStyle/>
          <a:p>
            <a:pPr algn="ctr"/>
            <a:r>
              <a:rPr lang="en-US"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SECURIST  URCAND IN  ASCUNZATOARE DUPA  UCIDEREA  LUI  CONSTANTIN JUBLEANU</a:t>
            </a:r>
            <a:endParaRPr lang="en-US" sz="1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med" advTm="12000">
    <p:checker/>
    <p:sndAc>
      <p:stSnd>
        <p:snd r:embed="rId2" name="breeze.wav" builtIn="1"/>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3611880"/>
          </a:xfrm>
        </p:spPr>
        <p:txBody>
          <a:bodyPr>
            <a:noAutofit/>
          </a:bodyPr>
          <a:lstStyle/>
          <a:p>
            <a:r>
              <a:rPr lang="ro-RO" sz="2000" dirty="0" smtClean="0"/>
              <a:t>,,</a:t>
            </a: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t>
            </a:r>
            <a:r>
              <a:rPr lang="ro-RO" sz="2000" dirty="0" smtClean="0"/>
              <a:t>Jurământ</a:t>
            </a:r>
            <a:br>
              <a:rPr lang="ro-RO" sz="2000" dirty="0" smtClean="0"/>
            </a:br>
            <a:r>
              <a:rPr lang="en-US" sz="2000" dirty="0" smtClean="0"/>
              <a:t> ,, </a:t>
            </a:r>
            <a:r>
              <a:rPr lang="ro-RO" sz="2000" dirty="0" smtClean="0"/>
              <a:t>În numele lui Dumnezeu atotputernicul şi pe sfânta cruce, eu…………… jur să mă fac haiduc, de bună voie şi nesilit de nimeni, pentru a lupta la salvarea şi eliberarea Patriei şi neamului din ghearele fiarelor comuniste-bolşevice şi de sub jugul greu al ruşilor.</a:t>
            </a:r>
            <a:br>
              <a:rPr lang="ro-RO" sz="2000" dirty="0" smtClean="0"/>
            </a:br>
            <a:r>
              <a:rPr lang="en-US" sz="2000" dirty="0" smtClean="0"/>
              <a:t>   </a:t>
            </a:r>
            <a:r>
              <a:rPr lang="ro-RO" sz="2000" dirty="0" smtClean="0"/>
              <a:t>Jur credinţă Majestăţii sale Reg</a:t>
            </a:r>
            <a:r>
              <a:rPr lang="en-US" sz="2000" dirty="0" smtClean="0"/>
              <a:t>e</a:t>
            </a:r>
            <a:r>
              <a:rPr lang="ro-RO" sz="2000" dirty="0" smtClean="0"/>
              <a:t>le Mihai I, Regele tuturor românilor.</a:t>
            </a:r>
            <a:br>
              <a:rPr lang="ro-RO" sz="2000" dirty="0" smtClean="0"/>
            </a:br>
            <a:r>
              <a:rPr lang="en-US" sz="2000" dirty="0" smtClean="0"/>
              <a:t>   </a:t>
            </a:r>
            <a:r>
              <a:rPr lang="ro-RO" sz="2000" dirty="0" smtClean="0"/>
              <a:t>Jur credinţă Guvernului liber al Patriei.</a:t>
            </a:r>
            <a:br>
              <a:rPr lang="ro-RO" sz="2000" dirty="0" smtClean="0"/>
            </a:br>
            <a:r>
              <a:rPr lang="en-US" sz="2000" dirty="0" smtClean="0"/>
              <a:t>   </a:t>
            </a:r>
            <a:r>
              <a:rPr lang="ro-RO" sz="2000" dirty="0" smtClean="0"/>
              <a:t>Jur supunere şi ascultare fără murmur şi fără şovăire, şefului haiducilor.</a:t>
            </a:r>
            <a:br>
              <a:rPr lang="ro-RO" sz="2000" dirty="0" smtClean="0"/>
            </a:br>
            <a:r>
              <a:rPr lang="ro-RO" sz="2000" dirty="0" smtClean="0"/>
              <a:t>Jur să ucid fără milă şi cruţare pe toţi străinii şi ticăloşii care ne-au trădat şi vândut Patria şi neamul şi au adus dezastrul ţării.</a:t>
            </a:r>
            <a:br>
              <a:rPr lang="ro-RO" sz="2000" dirty="0" smtClean="0"/>
            </a:br>
            <a:r>
              <a:rPr lang="en-US" sz="2000" dirty="0" smtClean="0"/>
              <a:t>   </a:t>
            </a:r>
            <a:r>
              <a:rPr lang="ro-RO" sz="2000" dirty="0" smtClean="0"/>
              <a:t>Jur să nu mă despart de fraţii mei de luptă decât după Victoria finală.</a:t>
            </a:r>
            <a:br>
              <a:rPr lang="ro-RO" sz="2000" dirty="0" smtClean="0"/>
            </a:br>
            <a:r>
              <a:rPr lang="en-US" sz="2000" dirty="0" smtClean="0"/>
              <a:t>   </a:t>
            </a:r>
            <a:r>
              <a:rPr lang="ro-RO" sz="2000" dirty="0" smtClean="0"/>
              <a:t>În caz de trădare sau de călcare a jurământului,să fiu ucis atât eu cât şi întreaga mea familie.</a:t>
            </a:r>
            <a:r>
              <a:rPr lang="en-US" sz="2000" dirty="0" smtClean="0"/>
              <a:t/>
            </a:r>
            <a:br>
              <a:rPr lang="en-US" sz="2000" dirty="0" smtClean="0"/>
            </a:br>
            <a:r>
              <a:rPr lang="en-US" sz="2000" dirty="0" smtClean="0"/>
              <a:t> </a:t>
            </a:r>
            <a:r>
              <a:rPr lang="ro-RO" sz="2000" dirty="0" smtClean="0"/>
              <a:t>Aşa să-mi ajute Dumnezeu”</a:t>
            </a:r>
            <a:endParaRPr lang="en-US" sz="2000" dirty="0"/>
          </a:p>
        </p:txBody>
      </p:sp>
    </p:spTree>
  </p:cSld>
  <p:clrMapOvr>
    <a:masterClrMapping/>
  </p:clrMapOvr>
  <p:transition spd="med" advTm="20000">
    <p:wedge/>
    <p:sndAc>
      <p:stSnd>
        <p:snd r:embed="rId2" name="breeze.wav" builtIn="1"/>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       SINGURI SI DEZARMATI IN FATA INAMICULUI</a:t>
            </a:r>
            <a:endParaRPr lang="en-US" sz="2800" dirty="0"/>
          </a:p>
        </p:txBody>
      </p:sp>
      <p:pic>
        <p:nvPicPr>
          <p:cNvPr id="3" name="Picture 2" descr="SDC15337.JPG"/>
          <p:cNvPicPr>
            <a:picLocks noChangeAspect="1"/>
          </p:cNvPicPr>
          <p:nvPr/>
        </p:nvPicPr>
        <p:blipFill>
          <a:blip r:embed="rId3" cstate="print"/>
          <a:stretch>
            <a:fillRect/>
          </a:stretch>
        </p:blipFill>
        <p:spPr>
          <a:xfrm>
            <a:off x="685800" y="1295400"/>
            <a:ext cx="7696200" cy="54102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med" advTm="8000">
    <p:comb/>
    <p:sndAc>
      <p:stSnd>
        <p:snd r:embed="rId2" name="push.wav" builtIn="1"/>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70648" cy="1143000"/>
          </a:xfrm>
        </p:spPr>
        <p:txBody>
          <a:bodyPr>
            <a:normAutofit fontScale="90000"/>
          </a:bodyPr>
          <a:lstStyle/>
          <a:p>
            <a:r>
              <a:rPr lang="en-US" sz="4000" dirty="0" smtClean="0">
                <a:latin typeface="OCR A Extended" pitchFamily="50" charset="0"/>
              </a:rPr>
              <a:t> ARMELE LUPTATORILOR TAC.</a:t>
            </a:r>
            <a:br>
              <a:rPr lang="en-US" sz="4000" dirty="0" smtClean="0">
                <a:latin typeface="OCR A Extended" pitchFamily="50" charset="0"/>
              </a:rPr>
            </a:br>
            <a:r>
              <a:rPr lang="en-US" sz="4000" dirty="0" smtClean="0">
                <a:latin typeface="OCR A Extended" pitchFamily="50" charset="0"/>
              </a:rPr>
              <a:t> SI TAC SI EI…</a:t>
            </a:r>
            <a:endParaRPr lang="en-US" sz="4000" dirty="0">
              <a:latin typeface="OCR A Extended" pitchFamily="50" charset="0"/>
            </a:endParaRPr>
          </a:p>
        </p:txBody>
      </p:sp>
      <p:pic>
        <p:nvPicPr>
          <p:cNvPr id="4" name="Picture 3" descr="SDC15356.JPG"/>
          <p:cNvPicPr>
            <a:picLocks noChangeAspect="1"/>
          </p:cNvPicPr>
          <p:nvPr/>
        </p:nvPicPr>
        <p:blipFill>
          <a:blip r:embed="rId3" cstate="print"/>
          <a:stretch>
            <a:fillRect/>
          </a:stretch>
        </p:blipFill>
        <p:spPr>
          <a:xfrm>
            <a:off x="2209800" y="1524000"/>
            <a:ext cx="4648200" cy="5105400"/>
          </a:xfrm>
          <a:prstGeom prst="rect">
            <a:avLst/>
          </a:prstGeom>
          <a:scene3d>
            <a:camera prst="perspectiveHeroicExtremeLeftFacing"/>
            <a:lightRig rig="threePt" dir="t"/>
          </a:scene3d>
          <a:sp3d>
            <a:bevelT/>
          </a:sp3d>
        </p:spPr>
      </p:pic>
    </p:spTree>
  </p:cSld>
  <p:clrMapOvr>
    <a:masterClrMapping/>
  </p:clrMapOvr>
  <p:transition spd="med" advTm="8000">
    <p:cover dir="ru"/>
    <p:sndAc>
      <p:stSnd>
        <p:snd r:embed="rId2" name="camera.wav" builtIn="1"/>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Perpetua Titling MT" pitchFamily="18" charset="0"/>
              </a:rPr>
              <a:t>IN URMA LOR RAMANE O MAMA CU GANDUL LA COPILUL SAU</a:t>
            </a:r>
            <a:endParaRPr lang="en-US" sz="3600" dirty="0">
              <a:latin typeface="Perpetua Titling MT" pitchFamily="18" charset="0"/>
            </a:endParaRPr>
          </a:p>
        </p:txBody>
      </p:sp>
      <p:pic>
        <p:nvPicPr>
          <p:cNvPr id="4" name="Content Placeholder 3" descr="Maria Plop.jpg"/>
          <p:cNvPicPr>
            <a:picLocks noGrp="1" noChangeAspect="1"/>
          </p:cNvPicPr>
          <p:nvPr>
            <p:ph idx="1"/>
          </p:nvPr>
        </p:nvPicPr>
        <p:blipFill>
          <a:blip r:embed="rId3"/>
          <a:stretch>
            <a:fillRect/>
          </a:stretch>
        </p:blipFill>
        <p:spPr>
          <a:xfrm>
            <a:off x="1447800" y="2057400"/>
            <a:ext cx="2819400" cy="406876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Picture 4" descr="Maria Plop si Ioana.jpg"/>
          <p:cNvPicPr>
            <a:picLocks noChangeAspect="1"/>
          </p:cNvPicPr>
          <p:nvPr/>
        </p:nvPicPr>
        <p:blipFill>
          <a:blip r:embed="rId4"/>
          <a:stretch>
            <a:fillRect/>
          </a:stretch>
        </p:blipFill>
        <p:spPr>
          <a:xfrm>
            <a:off x="5181600" y="2057400"/>
            <a:ext cx="2743200" cy="3886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Rectangle 5"/>
          <p:cNvSpPr/>
          <p:nvPr/>
        </p:nvSpPr>
        <p:spPr>
          <a:xfrm>
            <a:off x="3886201" y="6096000"/>
            <a:ext cx="50292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2000" b="1" i="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MARIA PLOP SI IOANA DUPA     ARESTARE</a:t>
            </a:r>
            <a:endParaRPr lang="en-US" sz="2000" b="1" i="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7" name="Rectangle 6"/>
          <p:cNvSpPr/>
          <p:nvPr/>
        </p:nvSpPr>
        <p:spPr>
          <a:xfrm rot="5400000">
            <a:off x="-1618768" y="3865299"/>
            <a:ext cx="4534663" cy="461665"/>
          </a:xfrm>
          <a:prstGeom prst="rect">
            <a:avLst/>
          </a:prstGeom>
          <a:noFill/>
        </p:spPr>
        <p:txBody>
          <a:bodyPr wrap="square" lIns="91440" tIns="45720" rIns="91440" bIns="45720">
            <a:spAutoFit/>
          </a:bodyPr>
          <a:lstStyle/>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UN  ZAMBET  IN  LIBERTATE</a:t>
            </a:r>
            <a:endParaRPr lang="en-US"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spd="med" advTm="8000">
    <p:diamond/>
    <p:sndAc>
      <p:stSnd>
        <p:snd r:embed="rId2" name="chimes.wav" builtIn="1"/>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latin typeface="Eras Light ITC" pitchFamily="34" charset="0"/>
              </a:rPr>
              <a:t>  IOANA - RALUCA VOICU - ARNAUTOIU    IN CAUTAREA IDENTITATII FURATE</a:t>
            </a:r>
            <a:endParaRPr lang="en-US" sz="3200" dirty="0">
              <a:latin typeface="Eras Light ITC" pitchFamily="34" charset="0"/>
            </a:endParaRPr>
          </a:p>
        </p:txBody>
      </p:sp>
      <p:pic>
        <p:nvPicPr>
          <p:cNvPr id="3" name="Picture 2" descr="Ioana V A.jpg"/>
          <p:cNvPicPr>
            <a:picLocks noChangeAspect="1"/>
          </p:cNvPicPr>
          <p:nvPr/>
        </p:nvPicPr>
        <p:blipFill>
          <a:blip r:embed="rId3"/>
          <a:stretch>
            <a:fillRect/>
          </a:stretch>
        </p:blipFill>
        <p:spPr>
          <a:xfrm>
            <a:off x="1066800" y="2133600"/>
            <a:ext cx="2819400" cy="4322064"/>
          </a:xfrm>
          <a:prstGeom prst="rect">
            <a:avLst/>
          </a:prstGeom>
          <a:scene3d>
            <a:camera prst="perspectiveContrastingRightFacing"/>
            <a:lightRig rig="threePt" dir="t"/>
          </a:scene3d>
        </p:spPr>
      </p:pic>
      <p:pic>
        <p:nvPicPr>
          <p:cNvPr id="4" name="Picture 3" descr="foto-raluca-voicu.jpg"/>
          <p:cNvPicPr>
            <a:picLocks noChangeAspect="1"/>
          </p:cNvPicPr>
          <p:nvPr/>
        </p:nvPicPr>
        <p:blipFill>
          <a:blip r:embed="rId4"/>
          <a:stretch>
            <a:fillRect/>
          </a:stretch>
        </p:blipFill>
        <p:spPr>
          <a:xfrm>
            <a:off x="4495800" y="2209800"/>
            <a:ext cx="3200400" cy="4191000"/>
          </a:xfrm>
          <a:prstGeom prst="rect">
            <a:avLst/>
          </a:prstGeom>
          <a:scene3d>
            <a:camera prst="perspectiveHeroicExtremeLeftFacing"/>
            <a:lightRig rig="threePt" dir="t"/>
          </a:scene3d>
        </p:spPr>
      </p:pic>
    </p:spTree>
  </p:cSld>
  <p:clrMapOvr>
    <a:masterClrMapping/>
  </p:clrMapOvr>
  <p:transition spd="med" advTm="8000">
    <p:cover dir="ld"/>
    <p:sndAc>
      <p:stSnd>
        <p:snd r:embed="rId2" name="camera.wav" builtIn="1"/>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Bodoni MT Condensed" pitchFamily="18" charset="0"/>
              </a:rPr>
              <a:t>         PRIVIND SPRE TRECUTUL CARE O URMARESTE</a:t>
            </a:r>
            <a:endParaRPr lang="en-US" sz="4000" dirty="0">
              <a:latin typeface="Bodoni MT Condensed" pitchFamily="18" charset="0"/>
            </a:endParaRPr>
          </a:p>
        </p:txBody>
      </p:sp>
      <p:pic>
        <p:nvPicPr>
          <p:cNvPr id="3" name="Picture 2" descr="fotografii.jpg"/>
          <p:cNvPicPr>
            <a:picLocks noChangeAspect="1"/>
          </p:cNvPicPr>
          <p:nvPr/>
        </p:nvPicPr>
        <p:blipFill>
          <a:blip r:embed="rId3"/>
          <a:stretch>
            <a:fillRect/>
          </a:stretch>
        </p:blipFill>
        <p:spPr>
          <a:xfrm>
            <a:off x="1295400" y="609600"/>
            <a:ext cx="5714999" cy="6019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slow" advTm="10000">
    <p:wheel spokes="3"/>
    <p:sndAc>
      <p:stSnd>
        <p:snd r:embed="rId2" name="push.wav" builtIn="1"/>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 LUMANARE </a:t>
            </a:r>
            <a:br>
              <a:rPr lang="en-US" dirty="0" smtClean="0"/>
            </a:br>
            <a:r>
              <a:rPr lang="en-US" dirty="0" smtClean="0"/>
              <a:t>PENTRU LUPTATORI</a:t>
            </a:r>
            <a:endParaRPr lang="en-US" dirty="0"/>
          </a:p>
        </p:txBody>
      </p:sp>
      <p:pic>
        <p:nvPicPr>
          <p:cNvPr id="5" name="Picture Placeholder 4" descr="lumanare20putna1.jpg"/>
          <p:cNvPicPr>
            <a:picLocks noGrp="1" noChangeAspect="1"/>
          </p:cNvPicPr>
          <p:nvPr>
            <p:ph type="pic" idx="1"/>
          </p:nvPr>
        </p:nvPicPr>
        <p:blipFill>
          <a:blip r:embed="rId2"/>
          <a:srcRect l="12500" r="12500"/>
          <a:stretch>
            <a:fillRect/>
          </a:stretch>
        </p:blipFill>
        <p:spPr/>
      </p:pic>
      <p:sp>
        <p:nvSpPr>
          <p:cNvPr id="4" name="Text Placeholder 3"/>
          <p:cNvSpPr>
            <a:spLocks noGrp="1"/>
          </p:cNvSpPr>
          <p:nvPr>
            <p:ph type="body" sz="half" idx="2"/>
          </p:nvPr>
        </p:nvSpPr>
        <p:spPr/>
        <p:txBody>
          <a:bodyPr>
            <a:normAutofit/>
          </a:bodyPr>
          <a:lstStyle/>
          <a:p>
            <a:r>
              <a:rPr lang="en-US" sz="1800" dirty="0" smtClean="0"/>
              <a:t>SI FAMILIILE LOR</a:t>
            </a:r>
            <a:endParaRPr lang="en-US" sz="1800" dirty="0"/>
          </a:p>
        </p:txBody>
      </p:sp>
    </p:spTree>
  </p:cSld>
  <p:clrMapOvr>
    <a:masterClrMapping/>
  </p:clrMapOvr>
  <p:transition spd="slow" advTm="7000">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269" y="2967335"/>
            <a:ext cx="6707094" cy="1815882"/>
          </a:xfrm>
          <a:prstGeom prst="rect">
            <a:avLst/>
          </a:prstGeom>
          <a:noFill/>
        </p:spPr>
        <p:txBody>
          <a:bodyPr wrap="none" lIns="91440" tIns="45720" rIns="91440" bIns="45720">
            <a:spAutoFit/>
          </a:bodyPr>
          <a:lstStyle/>
          <a:p>
            <a:pPr algn="ctr"/>
            <a:endPar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REALIZATOR</a:t>
            </a:r>
          </a:p>
          <a:p>
            <a:pPr algn="ctr"/>
            <a:r>
              <a:rPr lang="en-US" sz="280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PROF. CATALIN NEDELCU</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p:spPr>
        <p:txBody>
          <a:bodyPr wrap="none" anchor="ctr"/>
          <a:lstStyle/>
          <a:p>
            <a:endParaRPr lang="en-US"/>
          </a:p>
        </p:txBody>
      </p:sp>
      <p:pic>
        <p:nvPicPr>
          <p:cNvPr id="2052" name="Picture 4" descr="slidefinal"/>
          <p:cNvPicPr>
            <a:picLocks noChangeAspect="1" noChangeArrowheads="1"/>
          </p:cNvPicPr>
          <p:nvPr/>
        </p:nvPicPr>
        <p:blipFill>
          <a:blip r:embed="rId2"/>
          <a:srcRect/>
          <a:stretch>
            <a:fillRect/>
          </a:stretch>
        </p:blipFill>
        <p:spPr bwMode="auto">
          <a:xfrm>
            <a:off x="1219200" y="2362200"/>
            <a:ext cx="6781800" cy="176212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4718" y="914400"/>
            <a:ext cx="5894563" cy="95410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odoni MT Black" pitchFamily="18" charset="0"/>
              </a:rPr>
              <a:t>Colonelul</a:t>
            </a: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odoni MT Black" pitchFamily="18" charset="0"/>
              </a:rPr>
              <a:t> Gheorghe </a:t>
            </a:r>
            <a:r>
              <a:rPr lang="en-US" sz="28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odoni MT Black" pitchFamily="18" charset="0"/>
              </a:rPr>
              <a:t>arsenescu</a:t>
            </a:r>
            <a:endParaRPr lang="en-US" sz="2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odoni MT Black" pitchFamily="18" charset="0"/>
            </a:endParaRPr>
          </a:p>
        </p:txBody>
      </p:sp>
      <p:pic>
        <p:nvPicPr>
          <p:cNvPr id="3" name="Picture 2" descr="ARSENESCU Gheorghe.jpg"/>
          <p:cNvPicPr>
            <a:picLocks noChangeAspect="1"/>
          </p:cNvPicPr>
          <p:nvPr/>
        </p:nvPicPr>
        <p:blipFill>
          <a:blip r:embed="rId3"/>
          <a:stretch>
            <a:fillRect/>
          </a:stretch>
        </p:blipFill>
        <p:spPr>
          <a:xfrm>
            <a:off x="2743200" y="2286000"/>
            <a:ext cx="3505200" cy="4114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advTm="4000">
    <p:wedge/>
    <p:sndAc>
      <p:stSnd>
        <p:snd r:embed="rId2" name="bomb.wav" builtIn="1"/>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8229600" cy="1143000"/>
          </a:xfrm>
        </p:spPr>
        <p:txBody>
          <a:bodyPr/>
          <a:lstStyle/>
          <a:p>
            <a:r>
              <a:rPr lang="en-US" dirty="0" smtClean="0"/>
              <a:t>FRATII ARNAUTOIU  </a:t>
            </a:r>
            <a:endParaRPr lang="en-US" dirty="0"/>
          </a:p>
        </p:txBody>
      </p:sp>
      <p:sp>
        <p:nvSpPr>
          <p:cNvPr id="3" name="Content Placeholder 2"/>
          <p:cNvSpPr>
            <a:spLocks noGrp="1"/>
          </p:cNvSpPr>
          <p:nvPr>
            <p:ph sz="half" idx="1"/>
          </p:nvPr>
        </p:nvSpPr>
        <p:spPr/>
        <p:txBody>
          <a:bodyPr/>
          <a:lstStyle/>
          <a:p>
            <a:pPr>
              <a:buNone/>
            </a:pPr>
            <a:r>
              <a:rPr lang="en-US" dirty="0" smtClean="0"/>
              <a:t>              TOMA</a:t>
            </a:r>
            <a:endParaRPr lang="en-US" dirty="0"/>
          </a:p>
        </p:txBody>
      </p:sp>
      <p:sp>
        <p:nvSpPr>
          <p:cNvPr id="4" name="Content Placeholder 3"/>
          <p:cNvSpPr>
            <a:spLocks noGrp="1"/>
          </p:cNvSpPr>
          <p:nvPr>
            <p:ph sz="half" idx="2"/>
          </p:nvPr>
        </p:nvSpPr>
        <p:spPr/>
        <p:txBody>
          <a:bodyPr/>
          <a:lstStyle/>
          <a:p>
            <a:pPr>
              <a:buNone/>
            </a:pPr>
            <a:r>
              <a:rPr lang="en-US" dirty="0" smtClean="0"/>
              <a:t>             PETRE</a:t>
            </a:r>
          </a:p>
          <a:p>
            <a:endParaRPr lang="en-US" dirty="0" smtClean="0"/>
          </a:p>
          <a:p>
            <a:endParaRPr lang="en-US" dirty="0" smtClean="0"/>
          </a:p>
          <a:p>
            <a:endParaRPr lang="en-US" dirty="0" smtClean="0"/>
          </a:p>
        </p:txBody>
      </p:sp>
      <p:pic>
        <p:nvPicPr>
          <p:cNvPr id="10" name="Picture 9" descr="toma arnautoiu foto.jpg"/>
          <p:cNvPicPr>
            <a:picLocks noChangeAspect="1"/>
          </p:cNvPicPr>
          <p:nvPr/>
        </p:nvPicPr>
        <p:blipFill>
          <a:blip r:embed="rId3"/>
          <a:stretch>
            <a:fillRect/>
          </a:stretch>
        </p:blipFill>
        <p:spPr>
          <a:xfrm>
            <a:off x="1447800" y="2590800"/>
            <a:ext cx="2362200" cy="297180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1" name="Picture 10" descr="ARNAUTOIU Petre.jpg"/>
          <p:cNvPicPr>
            <a:picLocks noChangeAspect="1"/>
          </p:cNvPicPr>
          <p:nvPr/>
        </p:nvPicPr>
        <p:blipFill>
          <a:blip r:embed="rId4"/>
          <a:stretch>
            <a:fillRect/>
          </a:stretch>
        </p:blipFill>
        <p:spPr>
          <a:xfrm flipH="1">
            <a:off x="5105400" y="2362200"/>
            <a:ext cx="2133600" cy="3048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advTm="4000">
    <p:dissolve/>
    <p:sndAc>
      <p:stSnd>
        <p:snd r:embed="rId2" name="bomb.wav" builtIn="1"/>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sz="3600" dirty="0" smtClean="0"/>
              <a:t>PARINTII LUI TOMA SI PETRE IN TINERETE</a:t>
            </a:r>
            <a:endParaRPr lang="en-US" sz="3600" dirty="0"/>
          </a:p>
        </p:txBody>
      </p:sp>
      <p:sp>
        <p:nvSpPr>
          <p:cNvPr id="3" name="Text Placeholder 2"/>
          <p:cNvSpPr>
            <a:spLocks noGrp="1"/>
          </p:cNvSpPr>
          <p:nvPr>
            <p:ph type="body" idx="1"/>
          </p:nvPr>
        </p:nvSpPr>
        <p:spPr/>
        <p:txBody>
          <a:bodyPr/>
          <a:lstStyle/>
          <a:p>
            <a:r>
              <a:rPr lang="en-US" dirty="0" smtClean="0"/>
              <a:t>.</a:t>
            </a:r>
            <a:endParaRPr lang="en-US" dirty="0"/>
          </a:p>
        </p:txBody>
      </p:sp>
      <p:sp>
        <p:nvSpPr>
          <p:cNvPr id="4" name="Text Placeholder 3"/>
          <p:cNvSpPr>
            <a:spLocks noGrp="1"/>
          </p:cNvSpPr>
          <p:nvPr>
            <p:ph type="body" sz="half" idx="3"/>
          </p:nvPr>
        </p:nvSpPr>
        <p:spPr/>
        <p:txBody>
          <a:bodyPr/>
          <a:lstStyle/>
          <a:p>
            <a:r>
              <a:rPr lang="en-US" dirty="0" smtClean="0"/>
              <a:t>.</a:t>
            </a:r>
            <a:endParaRPr lang="en-US" dirty="0"/>
          </a:p>
        </p:txBody>
      </p:sp>
      <p:sp>
        <p:nvSpPr>
          <p:cNvPr id="5" name="Content Placeholder 4"/>
          <p:cNvSpPr>
            <a:spLocks noGrp="1"/>
          </p:cNvSpPr>
          <p:nvPr>
            <p:ph sz="quarter" idx="2"/>
          </p:nvPr>
        </p:nvSpPr>
        <p:spPr/>
        <p:txBody>
          <a:bodyPr/>
          <a:lstStyle/>
          <a:p>
            <a:pPr>
              <a:buNone/>
            </a:pPr>
            <a:r>
              <a:rPr lang="en-US" dirty="0" smtClean="0"/>
              <a:t>                IANCU</a:t>
            </a:r>
            <a:endParaRPr lang="en-US" dirty="0"/>
          </a:p>
        </p:txBody>
      </p:sp>
      <p:sp>
        <p:nvSpPr>
          <p:cNvPr id="6" name="Content Placeholder 5"/>
          <p:cNvSpPr>
            <a:spLocks noGrp="1"/>
          </p:cNvSpPr>
          <p:nvPr>
            <p:ph sz="quarter" idx="4"/>
          </p:nvPr>
        </p:nvSpPr>
        <p:spPr/>
        <p:txBody>
          <a:bodyPr/>
          <a:lstStyle/>
          <a:p>
            <a:pPr>
              <a:buNone/>
            </a:pPr>
            <a:r>
              <a:rPr lang="en-US" dirty="0" smtClean="0"/>
              <a:t>         LAURENTIA</a:t>
            </a:r>
            <a:endParaRPr lang="en-US" dirty="0"/>
          </a:p>
        </p:txBody>
      </p:sp>
      <p:pic>
        <p:nvPicPr>
          <p:cNvPr id="8" name="Picture 7" descr="ARNAUTOIU Iancu TANAR.jpg"/>
          <p:cNvPicPr>
            <a:picLocks noChangeAspect="1"/>
          </p:cNvPicPr>
          <p:nvPr/>
        </p:nvPicPr>
        <p:blipFill>
          <a:blip r:embed="rId3"/>
          <a:stretch>
            <a:fillRect/>
          </a:stretch>
        </p:blipFill>
        <p:spPr>
          <a:xfrm>
            <a:off x="1371601" y="2571750"/>
            <a:ext cx="2133600" cy="2686050"/>
          </a:xfrm>
          <a:prstGeom prst="flowChartMagneticDisk">
            <a:avLst/>
          </a:prstGeom>
        </p:spPr>
      </p:pic>
      <p:pic>
        <p:nvPicPr>
          <p:cNvPr id="9" name="Picture 8" descr="ARNAUTOIU Laurentia.jpg"/>
          <p:cNvPicPr>
            <a:picLocks noChangeAspect="1"/>
          </p:cNvPicPr>
          <p:nvPr/>
        </p:nvPicPr>
        <p:blipFill>
          <a:blip r:embed="rId4"/>
          <a:stretch>
            <a:fillRect/>
          </a:stretch>
        </p:blipFill>
        <p:spPr>
          <a:xfrm>
            <a:off x="5410200" y="2667000"/>
            <a:ext cx="1905000" cy="2438400"/>
          </a:xfrm>
          <a:prstGeom prst="flowChartMagneticDisk">
            <a:avLst/>
          </a:prstGeom>
        </p:spPr>
      </p:pic>
    </p:spTree>
  </p:cSld>
  <p:clrMapOvr>
    <a:masterClrMapping/>
  </p:clrMapOvr>
  <p:transition advTm="4000">
    <p:pull dir="ru"/>
    <p:sndAc>
      <p:stSnd>
        <p:snd r:embed="rId2" name="bomb.wav" builtIn="1"/>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…SI DUPA VENIREA DIN INCHISOARE</a:t>
            </a:r>
            <a:endParaRPr lang="en-US" sz="3600" dirty="0"/>
          </a:p>
        </p:txBody>
      </p:sp>
      <p:pic>
        <p:nvPicPr>
          <p:cNvPr id="3" name="Picture 2" descr="SDC15333.JPG"/>
          <p:cNvPicPr>
            <a:picLocks noChangeAspect="1"/>
          </p:cNvPicPr>
          <p:nvPr/>
        </p:nvPicPr>
        <p:blipFill>
          <a:blip r:embed="rId3" cstate="print"/>
          <a:stretch>
            <a:fillRect/>
          </a:stretch>
        </p:blipFill>
        <p:spPr>
          <a:xfrm rot="5400000">
            <a:off x="603250" y="2901950"/>
            <a:ext cx="3124200" cy="25019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descr="SDC15332.JPG"/>
          <p:cNvPicPr>
            <a:picLocks noChangeAspect="1"/>
          </p:cNvPicPr>
          <p:nvPr/>
        </p:nvPicPr>
        <p:blipFill>
          <a:blip r:embed="rId4" cstate="print"/>
          <a:stretch>
            <a:fillRect/>
          </a:stretch>
        </p:blipFill>
        <p:spPr>
          <a:xfrm>
            <a:off x="5562600" y="2667000"/>
            <a:ext cx="2438400" cy="29718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spd="med" advTm="5000">
    <p:zoom dir="in"/>
    <p:sndAc>
      <p:stSnd>
        <p:snd r:embed="rId2" name="bomb.wav" builtIn="1"/>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0800000" flipV="1">
            <a:off x="685800" y="426422"/>
            <a:ext cx="8458200" cy="646331"/>
          </a:xfrm>
          <a:prstGeom prst="rect">
            <a:avLst/>
          </a:prstGeom>
          <a:noFill/>
        </p:spPr>
        <p:txBody>
          <a:bodyPr wrap="square" lIns="91440" tIns="45720" rIns="91440" bIns="45720">
            <a:spAutoFit/>
          </a:bodyPr>
          <a:lstStyle/>
          <a:p>
            <a:pPr algn="ctr"/>
            <a:r>
              <a:rPr lang="en-US"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erlin Sans FB" pitchFamily="34" charset="0"/>
              </a:rPr>
              <a:t>CASA FAMILIEI ARNAUTOIU TRANSFORMATA </a:t>
            </a:r>
          </a:p>
          <a:p>
            <a:pPr algn="ctr"/>
            <a:r>
              <a:rPr lang="en-US"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erlin Sans FB" pitchFamily="34" charset="0"/>
              </a:rPr>
              <a:t> IN LOCAL DE MILITIE</a:t>
            </a:r>
            <a:endParaRPr lang="en-US"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erlin Sans FB" pitchFamily="34" charset="0"/>
            </a:endParaRPr>
          </a:p>
        </p:txBody>
      </p:sp>
      <p:pic>
        <p:nvPicPr>
          <p:cNvPr id="3" name="Picture 2" descr="SDC15338.JPG"/>
          <p:cNvPicPr>
            <a:picLocks noChangeAspect="1"/>
          </p:cNvPicPr>
          <p:nvPr/>
        </p:nvPicPr>
        <p:blipFill>
          <a:blip r:embed="rId3" cstate="print"/>
          <a:stretch>
            <a:fillRect/>
          </a:stretch>
        </p:blipFill>
        <p:spPr>
          <a:xfrm>
            <a:off x="533400" y="1219200"/>
            <a:ext cx="8077200" cy="53340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advTm="5000">
    <p:split dir="in"/>
    <p:sndAc>
      <p:stSnd>
        <p:snd r:embed="rId2" name="bomb.wav" builtIn="1"/>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AU LUPTAT ALATURI DE FRATII ARNAUTOIU:</a:t>
            </a:r>
            <a:endParaRPr lang="en-US" sz="3200" dirty="0"/>
          </a:p>
        </p:txBody>
      </p:sp>
      <p:pic>
        <p:nvPicPr>
          <p:cNvPr id="5" name="Content Placeholder 4" descr="SDC15340.JPG"/>
          <p:cNvPicPr>
            <a:picLocks noGrp="1" noChangeAspect="1"/>
          </p:cNvPicPr>
          <p:nvPr>
            <p:ph sz="half" idx="1"/>
          </p:nvPr>
        </p:nvPicPr>
        <p:blipFill>
          <a:blip r:embed="rId3" cstate="print"/>
          <a:stretch>
            <a:fillRect/>
          </a:stretch>
        </p:blipFill>
        <p:spPr>
          <a:xfrm>
            <a:off x="152400" y="1981200"/>
            <a:ext cx="3962400" cy="36576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Content Placeholder 3"/>
          <p:cNvSpPr>
            <a:spLocks noGrp="1"/>
          </p:cNvSpPr>
          <p:nvPr>
            <p:ph sz="half" idx="2"/>
          </p:nvPr>
        </p:nvSpPr>
        <p:spPr/>
        <p:txBody>
          <a:bodyPr/>
          <a:lstStyle/>
          <a:p>
            <a:pPr>
              <a:buNone/>
            </a:pPr>
            <a:r>
              <a:rPr lang="en-US" dirty="0" smtClean="0"/>
              <a:t>   TITU JUBLEANU</a:t>
            </a:r>
          </a:p>
          <a:p>
            <a:pPr>
              <a:buNone/>
            </a:pPr>
            <a:endParaRPr lang="en-US" dirty="0" smtClean="0"/>
          </a:p>
          <a:p>
            <a:pPr>
              <a:buNone/>
            </a:pPr>
            <a:endParaRPr lang="en-US" dirty="0"/>
          </a:p>
        </p:txBody>
      </p:sp>
      <p:pic>
        <p:nvPicPr>
          <p:cNvPr id="6" name="Picture 5" descr="Petre Arnautoiu.jpg"/>
          <p:cNvPicPr>
            <a:picLocks noChangeAspect="1"/>
          </p:cNvPicPr>
          <p:nvPr/>
        </p:nvPicPr>
        <p:blipFill>
          <a:blip r:embed="rId4"/>
          <a:stretch>
            <a:fillRect/>
          </a:stretch>
        </p:blipFill>
        <p:spPr>
          <a:xfrm>
            <a:off x="5257799" y="2133600"/>
            <a:ext cx="2667001" cy="35814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spd="med" advTm="8000">
    <p:sndAc>
      <p:stSnd>
        <p:snd r:embed="rId2" name="bomb.wav" builtIn="1"/>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DC15335.JPG"/>
          <p:cNvPicPr>
            <a:picLocks noChangeAspect="1"/>
          </p:cNvPicPr>
          <p:nvPr/>
        </p:nvPicPr>
        <p:blipFill>
          <a:blip r:embed="rId3" cstate="print"/>
          <a:stretch>
            <a:fillRect/>
          </a:stretch>
        </p:blipFill>
        <p:spPr>
          <a:xfrm>
            <a:off x="304800" y="1143000"/>
            <a:ext cx="7086600" cy="5334000"/>
          </a:xfrm>
          <a:prstGeom prst="rect">
            <a:avLst/>
          </a:prstGeom>
        </p:spPr>
      </p:pic>
      <p:sp>
        <p:nvSpPr>
          <p:cNvPr id="3" name="Rectangle 2"/>
          <p:cNvSpPr/>
          <p:nvPr/>
        </p:nvSpPr>
        <p:spPr>
          <a:xfrm>
            <a:off x="2068879" y="152400"/>
            <a:ext cx="5006242" cy="707886"/>
          </a:xfrm>
          <a:prstGeom prst="rect">
            <a:avLst/>
          </a:prstGeom>
          <a:noFill/>
        </p:spPr>
        <p:txBody>
          <a:bodyPr wrap="square" lIns="91440" tIns="45720" rIns="91440" bIns="45720">
            <a:spAutoFit/>
          </a:bodyPr>
          <a:lstStyle/>
          <a:p>
            <a:pPr algn="ctr"/>
            <a:r>
              <a:rPr lang="en-U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MARIA JUBLEANU, O MAMA CARE - SI DA VIATA PENTRU FIUL EI</a:t>
            </a:r>
            <a:endParaRPr lang="en-US" sz="2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spd="med" advTm="7000">
    <p:wheel/>
    <p:sndAc>
      <p:stSnd>
        <p:snd r:embed="rId2" name="bomb.wav" builtIn="1"/>
      </p:stSnd>
    </p:sndAc>
  </p:transition>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699</TotalTime>
  <Words>310</Words>
  <Application>Microsoft Office PowerPoint</Application>
  <PresentationFormat>On-screen Show (4:3)</PresentationFormat>
  <Paragraphs>69</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Technic</vt:lpstr>
      <vt:lpstr>   REZISTENTA  ANTICOMUNISTA            DIN MUNTII FAGARAS</vt:lpstr>
      <vt:lpstr>,,           Jurământ  ,, În numele lui Dumnezeu atotputernicul şi pe sfânta cruce, eu…………… jur să mă fac haiduc, de bună voie şi nesilit de nimeni, pentru a lupta la salvarea şi eliberarea Patriei şi neamului din ghearele fiarelor comuniste-bolşevice şi de sub jugul greu al ruşilor.    Jur credinţă Majestăţii sale Regele Mihai I, Regele tuturor românilor.    Jur credinţă Guvernului liber al Patriei.    Jur supunere şi ascultare fără murmur şi fără şovăire, şefului haiducilor. Jur să ucid fără milă şi cruţare pe toţi străinii şi ticăloşii care ne-au trădat şi vândut Patria şi neamul şi au adus dezastrul ţării.    Jur să nu mă despart de fraţii mei de luptă decât după Victoria finală.    În caz de trădare sau de călcare a jurământului,să fiu ucis atât eu cât şi întreaga mea familie.  Aşa să-mi ajute Dumnezeu”</vt:lpstr>
      <vt:lpstr>Slide 3</vt:lpstr>
      <vt:lpstr>FRATII ARNAUTOIU  </vt:lpstr>
      <vt:lpstr>     PARINTII LUI TOMA SI PETRE IN TINERETE</vt:lpstr>
      <vt:lpstr>…SI DUPA VENIREA DIN INCHISOARE</vt:lpstr>
      <vt:lpstr>Slide 7</vt:lpstr>
      <vt:lpstr>AU LUPTAT ALATURI DE FRATII ARNAUTOIU:</vt:lpstr>
      <vt:lpstr>Slide 9</vt:lpstr>
      <vt:lpstr>           SI FIUL CONSTANTIN JUBLEANU, CE A LUPTAT      PANA LA CAPAT…</vt:lpstr>
      <vt:lpstr>       ION  MARINESCU, UCIS IN CONDITII TRAGICE</vt:lpstr>
      <vt:lpstr>AU FOST AJUTATI DE SUTE DE PERSOANE INTRE CARE SI:</vt:lpstr>
      <vt:lpstr>       IAR PESTE ANI O VOCE CE NU A TACUT     NICIODATA NE-A SPUS POVESTEA LOR</vt:lpstr>
      <vt:lpstr>Slide 14</vt:lpstr>
      <vt:lpstr>                EXPLOATAREA FORESTIERA PECINEAGU       DUPA VIZITA  PARTIZANILOR</vt:lpstr>
      <vt:lpstr>       AU TRAIT IN ADANCUL PADURILOR</vt:lpstr>
      <vt:lpstr>          SI S-AU ASCUNS CA FIARELE SALBATICE</vt:lpstr>
      <vt:lpstr>SI DUPA 9 ANI DE LUPTA… IN GRADINA GHETSEMANI UN ALT IUDA</vt:lpstr>
      <vt:lpstr>HAIDUCII MUSCELULUI SUNT PRINSI,TRADAREA NU I-A OCOLIT</vt:lpstr>
      <vt:lpstr>       SINGURI SI DEZARMATI IN FATA INAMICULUI</vt:lpstr>
      <vt:lpstr> ARMELE LUPTATORILOR TAC.  SI TAC SI EI…</vt:lpstr>
      <vt:lpstr>IN URMA LOR RAMANE O MAMA CU GANDUL LA COPILUL SAU</vt:lpstr>
      <vt:lpstr>  IOANA - RALUCA VOICU - ARNAUTOIU    IN CAUTAREA IDENTITATII FURATE</vt:lpstr>
      <vt:lpstr>         PRIVIND SPRE TRECUTUL CARE O URMARESTE</vt:lpstr>
      <vt:lpstr>O LUMANARE  PENTRU LUPTATORI</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REZISTENTA  ANTICOMUNISTA</dc:title>
  <dc:creator>Catalin</dc:creator>
  <cp:lastModifiedBy>AlexB</cp:lastModifiedBy>
  <cp:revision>155</cp:revision>
  <dcterms:created xsi:type="dcterms:W3CDTF">2006-08-16T00:00:00Z</dcterms:created>
  <dcterms:modified xsi:type="dcterms:W3CDTF">2011-02-28T21:37:51Z</dcterms:modified>
</cp:coreProperties>
</file>