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8" r:id="rId2"/>
    <p:sldId id="329" r:id="rId3"/>
    <p:sldId id="271" r:id="rId4"/>
    <p:sldId id="309" r:id="rId5"/>
    <p:sldId id="304" r:id="rId6"/>
    <p:sldId id="318" r:id="rId7"/>
    <p:sldId id="319" r:id="rId8"/>
    <p:sldId id="303" r:id="rId9"/>
    <p:sldId id="320" r:id="rId10"/>
    <p:sldId id="321" r:id="rId11"/>
    <p:sldId id="322" r:id="rId12"/>
    <p:sldId id="323" r:id="rId13"/>
    <p:sldId id="291" r:id="rId14"/>
    <p:sldId id="276" r:id="rId15"/>
    <p:sldId id="288" r:id="rId16"/>
    <p:sldId id="278" r:id="rId17"/>
    <p:sldId id="279" r:id="rId18"/>
    <p:sldId id="284" r:id="rId19"/>
    <p:sldId id="277" r:id="rId20"/>
    <p:sldId id="285" r:id="rId21"/>
    <p:sldId id="282" r:id="rId22"/>
    <p:sldId id="283" r:id="rId23"/>
    <p:sldId id="274" r:id="rId24"/>
    <p:sldId id="295" r:id="rId25"/>
    <p:sldId id="272" r:id="rId26"/>
    <p:sldId id="299" r:id="rId27"/>
    <p:sldId id="312" r:id="rId28"/>
    <p:sldId id="286" r:id="rId29"/>
    <p:sldId id="313" r:id="rId30"/>
    <p:sldId id="314" r:id="rId31"/>
    <p:sldId id="297" r:id="rId32"/>
    <p:sldId id="275" r:id="rId33"/>
    <p:sldId id="287" r:id="rId34"/>
    <p:sldId id="327" r:id="rId35"/>
    <p:sldId id="325" r:id="rId36"/>
    <p:sldId id="261" r:id="rId37"/>
  </p:sldIdLst>
  <p:sldSz cx="9144000" cy="5143500" type="screen16x9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XrZqkXVv/yH5/6qs4aMh3w==" hashData="g6MFXAISLjI1uVmh5Er1kyNaf/NVbmehQ5ig2BB6ciM0rBv8B3KoHsc3iKZ9GnyRJ/Ne6NnTTRGiZb61CbqLDw=="/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DEDE"/>
    <a:srgbClr val="9DBEE7"/>
    <a:srgbClr val="FF7C80"/>
    <a:srgbClr val="CCECFF"/>
    <a:srgbClr val="339933"/>
    <a:srgbClr val="63ABC1"/>
    <a:srgbClr val="000099"/>
    <a:srgbClr val="170486"/>
    <a:srgbClr val="FF9999"/>
    <a:srgbClr val="0563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838" autoAdjust="0"/>
    <p:restoredTop sz="92924" autoAdjust="0"/>
  </p:normalViewPr>
  <p:slideViewPr>
    <p:cSldViewPr>
      <p:cViewPr varScale="1">
        <p:scale>
          <a:sx n="91" d="100"/>
          <a:sy n="91" d="100"/>
        </p:scale>
        <p:origin x="528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3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A83FD-35BF-4326-8366-38937DDD844D}" type="datetimeFigureOut">
              <a:rPr lang="ro-RO" smtClean="0"/>
              <a:t>07.08.2016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BA929-AF07-4E3E-802B-CF4DAA4F21C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6701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smtClean="0"/>
              <a:t>Iubire si credinta.</a:t>
            </a:r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BA929-AF07-4E3E-802B-CF4DAA4F21C1}" type="slidenum">
              <a:rPr lang="ro-RO" smtClean="0"/>
              <a:t>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80309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BA929-AF07-4E3E-802B-CF4DAA4F21C1}" type="slidenum">
              <a:rPr lang="ro-RO" smtClean="0"/>
              <a:t>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205520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BA929-AF07-4E3E-802B-CF4DAA4F21C1}" type="slidenum">
              <a:rPr lang="ro-RO" smtClean="0"/>
              <a:t>26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7091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D28C-C3D8-43F6-96EE-E77BD517BB14}" type="datetimeFigureOut">
              <a:rPr lang="ro-RO" smtClean="0"/>
              <a:t>07.08.2016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A97-BBBE-4C15-BD27-D73CBE81A1C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2662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ndAc>
          <p:stSnd>
            <p:snd r:embed="rId1" name="Ennio Morriconne - Once Upon A Time In The West..wav"/>
          </p:stSnd>
        </p:sndAc>
      </p:transition>
    </mc:Choice>
    <mc:Fallback xmlns="">
      <p:transition spd="slow" advTm="0">
        <p:sndAc>
          <p:stSnd>
            <p:snd r:embed="rId3" name="Ennio Morriconne - Once Upon A Time In The West.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D28C-C3D8-43F6-96EE-E77BD517BB14}" type="datetimeFigureOut">
              <a:rPr lang="ro-RO" smtClean="0"/>
              <a:t>07.08.2016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A97-BBBE-4C15-BD27-D73CBE81A1C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77740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ndAc>
          <p:stSnd>
            <p:snd r:embed="rId1" name="Ennio Morriconne - Once Upon A Time In The West..wav"/>
          </p:stSnd>
        </p:sndAc>
      </p:transition>
    </mc:Choice>
    <mc:Fallback xmlns="">
      <p:transition spd="slow" advTm="0">
        <p:sndAc>
          <p:stSnd>
            <p:snd r:embed="rId3" name="Ennio Morriconne - Once Upon A Time In The West.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D28C-C3D8-43F6-96EE-E77BD517BB14}" type="datetimeFigureOut">
              <a:rPr lang="ro-RO" smtClean="0"/>
              <a:t>07.08.2016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A97-BBBE-4C15-BD27-D73CBE81A1C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147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ndAc>
          <p:stSnd>
            <p:snd r:embed="rId1" name="Ennio Morriconne - Once Upon A Time In The West..wav"/>
          </p:stSnd>
        </p:sndAc>
      </p:transition>
    </mc:Choice>
    <mc:Fallback xmlns="">
      <p:transition spd="slow" advTm="0">
        <p:sndAc>
          <p:stSnd>
            <p:snd r:embed="rId3" name="Ennio Morriconne - Once Upon A Time In The West.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D28C-C3D8-43F6-96EE-E77BD517BB14}" type="datetimeFigureOut">
              <a:rPr lang="ro-RO" smtClean="0"/>
              <a:t>07.08.2016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A97-BBBE-4C15-BD27-D73CBE81A1C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8394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ndAc>
          <p:stSnd>
            <p:snd r:embed="rId1" name="Ennio Morriconne - Once Upon A Time In The West..wav"/>
          </p:stSnd>
        </p:sndAc>
      </p:transition>
    </mc:Choice>
    <mc:Fallback xmlns="">
      <p:transition spd="slow" advTm="0">
        <p:sndAc>
          <p:stSnd>
            <p:snd r:embed="rId3" name="Ennio Morriconne - Once Upon A Time In The West.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D28C-C3D8-43F6-96EE-E77BD517BB14}" type="datetimeFigureOut">
              <a:rPr lang="ro-RO" smtClean="0"/>
              <a:t>07.08.2016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A97-BBBE-4C15-BD27-D73CBE81A1C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6322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ndAc>
          <p:stSnd>
            <p:snd r:embed="rId1" name="Ennio Morriconne - Once Upon A Time In The West..wav"/>
          </p:stSnd>
        </p:sndAc>
      </p:transition>
    </mc:Choice>
    <mc:Fallback xmlns="">
      <p:transition spd="slow" advTm="0">
        <p:sndAc>
          <p:stSnd>
            <p:snd r:embed="rId3" name="Ennio Morriconne - Once Upon A Time In The West.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D28C-C3D8-43F6-96EE-E77BD517BB14}" type="datetimeFigureOut">
              <a:rPr lang="ro-RO" smtClean="0"/>
              <a:t>07.08.2016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A97-BBBE-4C15-BD27-D73CBE81A1C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4129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ndAc>
          <p:stSnd>
            <p:snd r:embed="rId1" name="Ennio Morriconne - Once Upon A Time In The West..wav"/>
          </p:stSnd>
        </p:sndAc>
      </p:transition>
    </mc:Choice>
    <mc:Fallback xmlns="">
      <p:transition spd="slow" advTm="0">
        <p:sndAc>
          <p:stSnd>
            <p:snd r:embed="rId3" name="Ennio Morriconne - Once Upon A Time In The West.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D28C-C3D8-43F6-96EE-E77BD517BB14}" type="datetimeFigureOut">
              <a:rPr lang="ro-RO" smtClean="0"/>
              <a:t>07.08.2016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A97-BBBE-4C15-BD27-D73CBE81A1C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4910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ndAc>
          <p:stSnd>
            <p:snd r:embed="rId1" name="Ennio Morriconne - Once Upon A Time In The West..wav"/>
          </p:stSnd>
        </p:sndAc>
      </p:transition>
    </mc:Choice>
    <mc:Fallback xmlns="">
      <p:transition spd="slow" advTm="0">
        <p:sndAc>
          <p:stSnd>
            <p:snd r:embed="rId3" name="Ennio Morriconne - Once Upon A Time In The West.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D28C-C3D8-43F6-96EE-E77BD517BB14}" type="datetimeFigureOut">
              <a:rPr lang="ro-RO" smtClean="0"/>
              <a:t>07.08.2016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A97-BBBE-4C15-BD27-D73CBE81A1C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6847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ndAc>
          <p:stSnd>
            <p:snd r:embed="rId1" name="Ennio Morriconne - Once Upon A Time In The West..wav"/>
          </p:stSnd>
        </p:sndAc>
      </p:transition>
    </mc:Choice>
    <mc:Fallback xmlns="">
      <p:transition spd="slow" advTm="0">
        <p:sndAc>
          <p:stSnd>
            <p:snd r:embed="rId3" name="Ennio Morriconne - Once Upon A Time In The West.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D28C-C3D8-43F6-96EE-E77BD517BB14}" type="datetimeFigureOut">
              <a:rPr lang="ro-RO" smtClean="0"/>
              <a:t>07.08.2016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A97-BBBE-4C15-BD27-D73CBE81A1C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26089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ndAc>
          <p:stSnd>
            <p:snd r:embed="rId1" name="Ennio Morriconne - Once Upon A Time In The West..wav"/>
          </p:stSnd>
        </p:sndAc>
      </p:transition>
    </mc:Choice>
    <mc:Fallback xmlns="">
      <p:transition spd="slow" advTm="0">
        <p:sndAc>
          <p:stSnd>
            <p:snd r:embed="rId3" name="Ennio Morriconne - Once Upon A Time In The West.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D28C-C3D8-43F6-96EE-E77BD517BB14}" type="datetimeFigureOut">
              <a:rPr lang="ro-RO" smtClean="0"/>
              <a:t>07.08.2016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A97-BBBE-4C15-BD27-D73CBE81A1C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1667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ndAc>
          <p:stSnd>
            <p:snd r:embed="rId1" name="Ennio Morriconne - Once Upon A Time In The West..wav"/>
          </p:stSnd>
        </p:sndAc>
      </p:transition>
    </mc:Choice>
    <mc:Fallback xmlns="">
      <p:transition spd="slow" advTm="0">
        <p:sndAc>
          <p:stSnd>
            <p:snd r:embed="rId3" name="Ennio Morriconne - Once Upon A Time In The West.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D28C-C3D8-43F6-96EE-E77BD517BB14}" type="datetimeFigureOut">
              <a:rPr lang="ro-RO" smtClean="0"/>
              <a:t>07.08.2016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A97-BBBE-4C15-BD27-D73CBE81A1C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0294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ndAc>
          <p:stSnd>
            <p:snd r:embed="rId1" name="Ennio Morriconne - Once Upon A Time In The West..wav"/>
          </p:stSnd>
        </p:sndAc>
      </p:transition>
    </mc:Choice>
    <mc:Fallback xmlns="">
      <p:transition spd="slow" advTm="0">
        <p:sndAc>
          <p:stSnd>
            <p:snd r:embed="rId3" name="Ennio Morriconne - Once Upon A Time In The West.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DD28C-C3D8-43F6-96EE-E77BD517BB14}" type="datetimeFigureOut">
              <a:rPr lang="ro-RO" smtClean="0"/>
              <a:t>07.08.2016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F5A97-BBBE-4C15-BD27-D73CBE81A1C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273959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:sndAc>
          <p:stSnd>
            <p:snd r:embed="rId13" name="Ennio Morriconne - Once Upon A Time In The West..wav"/>
          </p:stSnd>
        </p:sndAc>
      </p:transition>
    </mc:Choice>
    <mc:Fallback xmlns="">
      <p:transition spd="slow" advTm="0">
        <p:sndAc>
          <p:stSnd>
            <p:snd r:embed="rId14" name="Ennio Morriconne - Once Upon A Time In The West.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audio" Target="../media/audio1.wav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image" Target="../media/image58.png"/><Relationship Id="rId7" Type="http://schemas.openxmlformats.org/officeDocument/2006/relationships/image" Target="../media/image61.gi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ziarullumina.ro/img/resize/ziarullumina.ro/images/2013-06/decupaj_w1000_h667_q100.jpg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veronica\Documents\Pictures\Biserica Curt\inima-mea-o-daruiesc-din-iubire-298x2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38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1625303"/>
            <a:ext cx="2079895" cy="1901969"/>
          </a:xfrm>
          <a:prstGeom prst="rect">
            <a:avLst/>
          </a:prstGeom>
        </p:spPr>
      </p:pic>
      <p:pic>
        <p:nvPicPr>
          <p:cNvPr id="1030" name="Picture 6" descr="http://img-fotki.yandex.ru/get/4603/lana-lanochka2010.22/0_3af05_f5f3abde_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515" y="3653631"/>
            <a:ext cx="1238250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g-fotki.yandex.ru/get/4603/lana-lanochka2010.22/0_3af05_f5f3abde_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64" y="98256"/>
            <a:ext cx="1238250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332" y="924524"/>
            <a:ext cx="8981164" cy="1015663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o-RO" sz="6000" b="1" spc="50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DF180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  </a:t>
            </a:r>
            <a:r>
              <a:rPr lang="ro-RO" sz="5400" b="1" spc="50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DF180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O iubire din alt veac  </a:t>
            </a:r>
            <a:endParaRPr lang="ro-RO" sz="6000" b="1" spc="50" dirty="0">
              <a:ln w="11430">
                <a:solidFill>
                  <a:schemeClr val="tx2">
                    <a:lumMod val="75000"/>
                  </a:schemeClr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88"/>
          <a:stretch/>
        </p:blipFill>
        <p:spPr bwMode="auto">
          <a:xfrm rot="21180906" flipH="1">
            <a:off x="342635" y="2904915"/>
            <a:ext cx="1096175" cy="193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23"/>
          <a:stretch/>
        </p:blipFill>
        <p:spPr bwMode="auto">
          <a:xfrm rot="871951">
            <a:off x="788910" y="3713889"/>
            <a:ext cx="1117102" cy="1586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98781" y="3860603"/>
            <a:ext cx="439415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o-RO" sz="3600" b="1" i="1" spc="50" dirty="0">
                <a:ln w="1143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l</a:t>
            </a:r>
            <a:r>
              <a:rPr lang="ro-RO" sz="3600" b="1" i="1" spc="50" dirty="0" smtClean="0">
                <a:ln w="1143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a Hilișeu-Crișan</a:t>
            </a:r>
          </a:p>
          <a:p>
            <a:pPr lvl="0" algn="ctr"/>
            <a:r>
              <a:rPr lang="ro-RO" sz="3600" b="1" i="1" spc="50" dirty="0">
                <a:ln w="1143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î</a:t>
            </a:r>
            <a:r>
              <a:rPr lang="ro-RO" sz="3600" b="1" i="1" spc="50" dirty="0" smtClean="0">
                <a:ln w="1143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n Bucovina</a:t>
            </a:r>
            <a:endParaRPr lang="ro-RO" sz="3600" b="1" i="1" spc="50" dirty="0">
              <a:ln w="11430">
                <a:solidFill>
                  <a:srgbClr val="00B050"/>
                </a:solidFill>
              </a:ln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Ennio Morriconne - Once Upon A Time In The West.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000"/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1122" y="4285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15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  <p:sndAc>
          <p:stSnd loop="1">
            <p:snd r:embed="rId5" name="Ennio Morriconne - Once Upon A Time In The West..wav"/>
          </p:stSnd>
        </p:sndAc>
      </p:transition>
    </mc:Choice>
    <mc:Fallback>
      <p:transition spd="slow" advClick="0" advTm="12000">
        <p:fade/>
        <p:sndAc>
          <p:stSnd loop="1">
            <p:snd r:embed="rId5" name="Ennio Morriconne - Once Upon A Time In The West.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300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243 0.01359 C -0.01441 0.13558 0.01077 0.25726 0.04948 0.29432 C 0.08455 0.32705 0.13264 0.27764 0.16198 0.17634 C 0.19167 0.07474 0.19323 -0.03181 0.1573 -0.06702 C 0.11858 -0.10315 0.08264 -0.02378 0.07848 0.10006 C 0.07691 0.22514 0.104 0.34589 0.13959 0.37956 C 0.17414 0.41198 0.2257 0.36226 0.25521 0.26405 C 0.28473 0.16276 0.28126 0.05096 0.2481 0.02007 C 0.21129 -0.01544 0.17535 0.06269 0.17136 0.18746 C 0.16719 0.31069 0.19393 0.43051 0.23004 0.46387 C 0.26754 0.50031 0.31876 0.45059 0.34879 0.35083 C 0.37882 0.25201 0.37414 0.13928 0.33612 0.10284 C 0.30469 0.07289 0.26806 0.1504 0.26198 0.27332 C 0.25799 0.39747 0.28837 0.51915 0.32205 0.55219 C 0.35799 0.58493 0.4099 0.53305 0.43889 0.43576 C 0.46962 0.33261 0.46546 0.22483 0.42882 0.19055 C 0.39445 0.15843 0.35816 0.23379 0.35608 0.35979 C 0.35174 0.48209 0.37674 0.60377 0.41216 0.6365 C 0.45105 0.67356 0.49966 0.61952 0.52952 0.51946 C 0.55886 0.41754 0.55469 0.311 0.5198 0.27764 C 0.48334 0.24243 0.44931 0.3215 0.44376 0.44194 C 0.4408 0.56578 0.46945 0.69117 0.50313 0.72113 C 0.53698 0.75541 0.58941 0.7029 0.61962 0.60408 C 0.64879 0.50309 0.6448 0.39562 0.61007 0.36288 C 0.57657 0.33076 0.54167 0.4055 0.53421 0.52718 C 0.53108 0.65071 0.5606 0.77641 0.59584 0.80945 C 0.62726 0.84033 0.68282 0.79061 0.7132 0.68962 C 0.74271 0.58987 0.73803 0.48302 0.70313 0.44966 C 0.66702 0.41723 0.6323 0.49166 0.62778 0.61581 C 0.62344 0.73718 0.65053 0.86288 0.68455 0.895 C 0.72171 0.9265 0.77032 0.87184 0.79966 0.7727 C 0.83004 0.67202 0.82431 0.56455 0.78941 0.53088 C 0.75851 0.50216 0.72414 0.57319 0.72257 0.6992 " pathEditMode="relative" rAng="-25318704" ptsTypes="fffffffffffffffffffffffffffffffff">
                                      <p:cBhvr>
                                        <p:cTn id="17" dur="5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22" y="379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51" y="-16347"/>
            <a:ext cx="9158288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788" y="4305681"/>
            <a:ext cx="91392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vi-VN" sz="1600" dirty="0"/>
              <a:t>Cu toată opoziţia tatălui care ar fi vrut ca unicul său fiu să aibă o nevastă din rândul </a:t>
            </a:r>
            <a:endParaRPr lang="ro-RO" sz="1600" dirty="0" smtClean="0"/>
          </a:p>
          <a:p>
            <a:pPr algn="ctr"/>
            <a:r>
              <a:rPr lang="vi-VN" sz="1600" dirty="0" smtClean="0"/>
              <a:t>boierilor </a:t>
            </a:r>
            <a:r>
              <a:rPr lang="vi-VN" sz="1600" dirty="0"/>
              <a:t>mari din </a:t>
            </a:r>
            <a:r>
              <a:rPr lang="vi-VN" sz="1600" dirty="0" smtClean="0"/>
              <a:t>Moldova</a:t>
            </a:r>
            <a:r>
              <a:rPr lang="ro-RO" sz="1600" dirty="0" smtClean="0"/>
              <a:t> </a:t>
            </a:r>
            <a:r>
              <a:rPr lang="vi-VN" sz="1600" dirty="0" smtClean="0"/>
              <a:t>şi </a:t>
            </a:r>
            <a:r>
              <a:rPr lang="vi-VN" sz="1600" dirty="0"/>
              <a:t>ortodoxă pe deasupra, aşa cum spunea credinţa strămoşească,</a:t>
            </a:r>
            <a:r>
              <a:rPr lang="ro-RO" sz="1600" dirty="0">
                <a:latin typeface="Calibri" pitchFamily="34" charset="0"/>
              </a:rPr>
              <a:t> </a:t>
            </a:r>
            <a:endParaRPr lang="ro-RO" sz="1600" dirty="0" smtClean="0">
              <a:latin typeface="Calibri" pitchFamily="34" charset="0"/>
            </a:endParaRPr>
          </a:p>
          <a:p>
            <a:pPr algn="ctr"/>
            <a:r>
              <a:rPr lang="vi-VN" sz="1600" dirty="0" smtClean="0"/>
              <a:t>Alecu</a:t>
            </a:r>
            <a:r>
              <a:rPr lang="ro-RO" sz="1600" dirty="0" smtClean="0"/>
              <a:t>,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îndrăgostit peste măsură,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 smtClean="0"/>
              <a:t>a </a:t>
            </a:r>
            <a:r>
              <a:rPr lang="vi-VN" sz="1600" dirty="0"/>
              <a:t>luat-o de nevastă pe frumoasa </a:t>
            </a:r>
            <a:r>
              <a:rPr lang="vi-VN" sz="1600" dirty="0" smtClean="0"/>
              <a:t>bistriţeancă</a:t>
            </a:r>
            <a:r>
              <a:rPr lang="ro-RO" sz="1600" dirty="0" smtClean="0"/>
              <a:t>.</a:t>
            </a:r>
            <a:endParaRPr lang="ro-RO" sz="1600" b="1" i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72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000">
        <p:split orient="vert"/>
      </p:transition>
    </mc:Choice>
    <mc:Fallback xmlns="">
      <p:transition spd="slow" advTm="2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25"/>
            <a:ext cx="9158288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7504" y="4066282"/>
            <a:ext cx="733567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vi-VN" sz="1600" dirty="0"/>
              <a:t>Nu i-a cerut niciodată, însă, să renunţe la credinţa sa catolică</a:t>
            </a:r>
            <a:r>
              <a:rPr lang="ro-RO" sz="1600" dirty="0">
                <a:latin typeface="Calibri" pitchFamily="34" charset="0"/>
              </a:rPr>
              <a:t>.</a:t>
            </a:r>
          </a:p>
          <a:p>
            <a:pPr algn="just"/>
            <a:r>
              <a:rPr lang="vi-VN" sz="1600" dirty="0">
                <a:latin typeface="Arial" pitchFamily="34" charset="0"/>
                <a:cs typeface="Arial" pitchFamily="34" charset="0"/>
              </a:rPr>
              <a:t>Alecu era ortodox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în timp ce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An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n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a 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și-a pastrat religia catolică și după căsătorie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.</a:t>
            </a:r>
            <a:endParaRPr lang="ro-RO" sz="1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vi-VN" sz="1600" dirty="0"/>
              <a:t>Pentru a arăta că iubirea uneşte până </a:t>
            </a:r>
            <a:r>
              <a:rPr lang="ro-RO" sz="1600" dirty="0"/>
              <a:t>și </a:t>
            </a:r>
            <a:r>
              <a:rPr lang="vi-VN" sz="1600" dirty="0"/>
              <a:t>religiile, Alecu a ordonat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construirea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algn="just"/>
            <a:r>
              <a:rPr lang="ro-RO" sz="1600" dirty="0">
                <a:latin typeface="Arial" pitchFamily="34" charset="0"/>
                <a:cs typeface="Arial" pitchFamily="34" charset="0"/>
              </a:rPr>
              <a:t>d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upă ideile iubitei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sa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le s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oţi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ro-RO" sz="1600" dirty="0" smtClean="0"/>
              <a:t>,</a:t>
            </a:r>
            <a:r>
              <a:rPr lang="vi-VN" sz="1600" dirty="0" smtClean="0"/>
              <a:t>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vi-VN" sz="1600" dirty="0" smtClean="0"/>
              <a:t>ziduri</a:t>
            </a:r>
            <a:r>
              <a:rPr lang="ro-RO" sz="1600" dirty="0" smtClean="0"/>
              <a:t>lor</a:t>
            </a:r>
            <a:r>
              <a:rPr lang="vi-VN" sz="1600" dirty="0" smtClean="0"/>
              <a:t> şi simboluri</a:t>
            </a:r>
            <a:r>
              <a:rPr lang="ro-RO" sz="1600" dirty="0" smtClean="0"/>
              <a:t>lor</a:t>
            </a:r>
            <a:r>
              <a:rPr lang="vi-VN" sz="1600" dirty="0" smtClean="0"/>
              <a:t> catolice</a:t>
            </a:r>
            <a:r>
              <a:rPr lang="vi-VN" sz="1600" dirty="0"/>
              <a:t>. </a:t>
            </a:r>
            <a:endParaRPr lang="ro-RO" sz="1600" b="1" i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96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5000">
        <p14:reveal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879" y="-9794"/>
            <a:ext cx="9194835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r="10362" b="16175"/>
          <a:stretch/>
        </p:blipFill>
        <p:spPr bwMode="auto">
          <a:xfrm>
            <a:off x="5655397" y="3670126"/>
            <a:ext cx="1281720" cy="158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" r="-5671" b="63114"/>
          <a:stretch/>
        </p:blipFill>
        <p:spPr bwMode="auto">
          <a:xfrm rot="1242614" flipH="1">
            <a:off x="5823547" y="3819203"/>
            <a:ext cx="773953" cy="664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05981" y="4091826"/>
            <a:ext cx="9343038" cy="1323439"/>
          </a:xfrm>
          <a:prstGeom prst="rect">
            <a:avLst/>
          </a:prstGeom>
          <a:solidFill>
            <a:srgbClr val="9DBEE7">
              <a:alpha val="4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o-RO" sz="1600" dirty="0" smtClean="0">
                <a:solidFill>
                  <a:schemeClr val="bg1"/>
                </a:solidFill>
              </a:rPr>
              <a:t>  </a:t>
            </a:r>
            <a:r>
              <a:rPr lang="vi-VN" sz="1400" dirty="0" smtClean="0">
                <a:solidFill>
                  <a:schemeClr val="bg1"/>
                </a:solidFill>
              </a:rPr>
              <a:t>Legenda </a:t>
            </a:r>
            <a:r>
              <a:rPr lang="ro-RO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spune că</a:t>
            </a:r>
            <a:r>
              <a:rPr lang="vi-VN" sz="1400" dirty="0" smtClean="0">
                <a:solidFill>
                  <a:schemeClr val="bg1"/>
                </a:solidFill>
              </a:rPr>
              <a:t>: </a:t>
            </a:r>
            <a:endParaRPr lang="ro-RO" sz="1400" dirty="0" smtClean="0">
              <a:solidFill>
                <a:schemeClr val="bg1"/>
              </a:solidFill>
            </a:endParaRPr>
          </a:p>
          <a:p>
            <a:pPr algn="ctr"/>
            <a:r>
              <a:rPr lang="ro-RO" sz="1600" b="1" i="1" dirty="0" smtClean="0">
                <a:solidFill>
                  <a:schemeClr val="bg1"/>
                </a:solidFill>
              </a:rPr>
              <a:t>B</a:t>
            </a:r>
            <a:r>
              <a:rPr lang="vi-VN" sz="1600" b="1" i="1" dirty="0">
                <a:solidFill>
                  <a:schemeClr val="bg1"/>
                </a:solidFill>
              </a:rPr>
              <a:t>iserica </a:t>
            </a:r>
            <a:r>
              <a:rPr lang="vi-VN" sz="1600" b="1" i="1" dirty="0" smtClean="0">
                <a:solidFill>
                  <a:schemeClr val="bg1"/>
                </a:solidFill>
              </a:rPr>
              <a:t>ortodoxă</a:t>
            </a:r>
            <a:r>
              <a:rPr lang="ro-RO" sz="1600" b="1" i="1" dirty="0" smtClean="0">
                <a:solidFill>
                  <a:schemeClr val="bg1"/>
                </a:solidFill>
              </a:rPr>
              <a:t> </a:t>
            </a:r>
            <a:r>
              <a:rPr lang="ro-RO" sz="16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îl reprezenta pe </a:t>
            </a:r>
            <a:r>
              <a:rPr lang="vi-VN" sz="1600" b="1" i="1" dirty="0" smtClean="0">
                <a:solidFill>
                  <a:schemeClr val="bg1"/>
                </a:solidFill>
              </a:rPr>
              <a:t>Alecu iar zidul </a:t>
            </a:r>
            <a:r>
              <a:rPr lang="vi-VN" sz="1600" b="1" i="1" dirty="0">
                <a:solidFill>
                  <a:schemeClr val="bg1"/>
                </a:solidFill>
              </a:rPr>
              <a:t>şi clopotni</a:t>
            </a:r>
            <a:r>
              <a:rPr lang="ro-RO" sz="1600" b="1" i="1" dirty="0">
                <a:solidFill>
                  <a:schemeClr val="bg1"/>
                </a:solidFill>
              </a:rPr>
              <a:t>ț</a:t>
            </a:r>
            <a:r>
              <a:rPr lang="vi-VN" sz="1600" b="1" i="1" dirty="0">
                <a:solidFill>
                  <a:schemeClr val="bg1"/>
                </a:solidFill>
              </a:rPr>
              <a:t>a </a:t>
            </a:r>
            <a:r>
              <a:rPr lang="vi-VN" sz="1600" b="1" i="1" dirty="0" smtClean="0">
                <a:solidFill>
                  <a:schemeClr val="bg1"/>
                </a:solidFill>
              </a:rPr>
              <a:t>catolică</a:t>
            </a:r>
            <a:r>
              <a:rPr lang="ro-RO" sz="1600" b="1" i="1" dirty="0" smtClean="0">
                <a:solidFill>
                  <a:schemeClr val="bg1"/>
                </a:solidFill>
              </a:rPr>
              <a:t>, </a:t>
            </a:r>
            <a:r>
              <a:rPr lang="ro-RO" sz="16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</a:t>
            </a:r>
            <a:r>
              <a:rPr lang="ro-RO" sz="1600" b="1" i="1" dirty="0" smtClean="0">
                <a:solidFill>
                  <a:schemeClr val="bg1"/>
                </a:solidFill>
              </a:rPr>
              <a:t> </a:t>
            </a:r>
            <a:r>
              <a:rPr lang="vi-VN" sz="1600" b="1" i="1" dirty="0" smtClean="0">
                <a:solidFill>
                  <a:schemeClr val="bg1"/>
                </a:solidFill>
              </a:rPr>
              <a:t>An</a:t>
            </a:r>
            <a:r>
              <a:rPr lang="ro-RO" sz="16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vi-VN" sz="1600" b="1" i="1" dirty="0">
                <a:solidFill>
                  <a:schemeClr val="bg1"/>
                </a:solidFill>
              </a:rPr>
              <a:t>a</a:t>
            </a:r>
            <a:r>
              <a:rPr lang="vi-VN" sz="1600" b="1" i="1" dirty="0" smtClean="0">
                <a:solidFill>
                  <a:schemeClr val="bg1"/>
                </a:solidFill>
              </a:rPr>
              <a:t>.</a:t>
            </a:r>
            <a:endParaRPr lang="ro-RO" sz="1600" b="1" i="1" dirty="0" smtClean="0">
              <a:solidFill>
                <a:schemeClr val="bg1"/>
              </a:solidFill>
            </a:endParaRPr>
          </a:p>
          <a:p>
            <a:pPr algn="ctr"/>
            <a:r>
              <a:rPr lang="vi-VN" sz="1600" b="1" i="1" dirty="0" smtClean="0">
                <a:solidFill>
                  <a:schemeClr val="bg1"/>
                </a:solidFill>
              </a:rPr>
              <a:t> </a:t>
            </a:r>
            <a:r>
              <a:rPr lang="vi-VN" sz="1600" b="1" i="1" dirty="0">
                <a:solidFill>
                  <a:schemeClr val="bg1"/>
                </a:solidFill>
              </a:rPr>
              <a:t>Alecu devenise</a:t>
            </a:r>
            <a:r>
              <a:rPr lang="ro-RO" sz="1600" b="1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vi-VN" sz="1600" b="1" i="1" dirty="0">
                <a:solidFill>
                  <a:schemeClr val="bg1"/>
                </a:solidFill>
              </a:rPr>
              <a:t>inima An</a:t>
            </a:r>
            <a:r>
              <a:rPr lang="ro-RO" sz="16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vi-VN" sz="1600" b="1" i="1" dirty="0" smtClean="0">
                <a:solidFill>
                  <a:schemeClr val="bg1"/>
                </a:solidFill>
              </a:rPr>
              <a:t>ei</a:t>
            </a:r>
            <a:r>
              <a:rPr lang="ro-RO" sz="1600" b="1" i="1" dirty="0" smtClean="0">
                <a:solidFill>
                  <a:schemeClr val="bg1"/>
                </a:solidFill>
              </a:rPr>
              <a:t>!</a:t>
            </a:r>
            <a:r>
              <a:rPr lang="vi-VN" sz="1600" b="1" i="1" dirty="0" smtClean="0">
                <a:solidFill>
                  <a:schemeClr val="bg1"/>
                </a:solidFill>
              </a:rPr>
              <a:t> </a:t>
            </a:r>
            <a:endParaRPr lang="ro-RO" sz="1600" b="1" i="1" dirty="0">
              <a:solidFill>
                <a:schemeClr val="bg1"/>
              </a:solidFill>
            </a:endParaRPr>
          </a:p>
          <a:p>
            <a:pPr algn="ctr"/>
            <a:r>
              <a:rPr lang="ro-RO" sz="1600" dirty="0" smtClean="0">
                <a:solidFill>
                  <a:schemeClr val="bg1"/>
                </a:solidFill>
              </a:rPr>
              <a:t>   </a:t>
            </a:r>
            <a:r>
              <a:rPr lang="ro-RO" sz="1600" b="1" i="1" dirty="0" smtClean="0">
                <a:latin typeface="Arial" pitchFamily="34" charset="0"/>
                <a:cs typeface="Arial" pitchFamily="34" charset="0"/>
              </a:rPr>
              <a:t>Iar întreg ansamblul b</a:t>
            </a:r>
            <a:r>
              <a:rPr lang="vi-VN" sz="1600" b="1" i="1" dirty="0" smtClean="0">
                <a:latin typeface="Arial" pitchFamily="34" charset="0"/>
                <a:cs typeface="Arial" pitchFamily="34" charset="0"/>
              </a:rPr>
              <a:t>iseric</a:t>
            </a:r>
            <a:r>
              <a:rPr lang="ro-RO" sz="1600" b="1" i="1" dirty="0">
                <a:latin typeface="Arial" pitchFamily="34" charset="0"/>
                <a:cs typeface="Arial" pitchFamily="34" charset="0"/>
              </a:rPr>
              <a:t>esc</a:t>
            </a:r>
            <a:r>
              <a:rPr lang="vi-VN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i="1" dirty="0" smtClean="0">
                <a:latin typeface="Arial" pitchFamily="34" charset="0"/>
                <a:cs typeface="Arial" pitchFamily="34" charset="0"/>
              </a:rPr>
              <a:t>deveni</a:t>
            </a:r>
            <a:r>
              <a:rPr lang="ro-RO" sz="1600" b="1" i="1" dirty="0" smtClean="0">
                <a:latin typeface="Arial" pitchFamily="34" charset="0"/>
                <a:cs typeface="Arial" pitchFamily="34" charset="0"/>
              </a:rPr>
              <a:t>se</a:t>
            </a:r>
            <a:r>
              <a:rPr lang="vi-VN" sz="1600" b="1" i="1" dirty="0" smtClean="0">
                <a:latin typeface="Arial" pitchFamily="34" charset="0"/>
                <a:cs typeface="Arial" pitchFamily="34" charset="0"/>
              </a:rPr>
              <a:t> simbol</a:t>
            </a:r>
            <a:r>
              <a:rPr lang="ro-RO" sz="1600" b="1" i="1" dirty="0" smtClean="0">
                <a:latin typeface="Arial" pitchFamily="34" charset="0"/>
                <a:cs typeface="Arial" pitchFamily="34" charset="0"/>
              </a:rPr>
              <a:t>ul</a:t>
            </a:r>
            <a:r>
              <a:rPr lang="vi-VN" sz="1600" b="1" i="1" dirty="0" smtClean="0">
                <a:latin typeface="Arial" pitchFamily="34" charset="0"/>
                <a:cs typeface="Arial" pitchFamily="34" charset="0"/>
              </a:rPr>
              <a:t> iubirii</a:t>
            </a:r>
            <a:r>
              <a:rPr lang="ro-RO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o-RO" sz="1600" b="1" i="1" dirty="0" smtClean="0">
                <a:latin typeface="Arial" pitchFamily="34" charset="0"/>
                <a:cs typeface="Arial" pitchFamily="34" charset="0"/>
              </a:rPr>
              <a:t>lor!</a:t>
            </a:r>
          </a:p>
          <a:p>
            <a:pPr algn="ctr"/>
            <a:endParaRPr lang="ro-RO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01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0">
        <p14:ripple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60"/>
            <a:ext cx="9145987" cy="51457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6554" y="215562"/>
            <a:ext cx="852391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600" dirty="0" smtClean="0">
                <a:latin typeface="Arial" pitchFamily="34" charset="0"/>
                <a:cs typeface="Arial" pitchFamily="34" charset="0"/>
              </a:rPr>
              <a:t>Ansamblul</a:t>
            </a:r>
            <a:r>
              <a:rPr lang="ro-RO" sz="1600" dirty="0" smtClean="0"/>
              <a:t>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vi-VN" sz="1600" dirty="0" smtClean="0"/>
              <a:t>mpresionează de </a:t>
            </a:r>
            <a:r>
              <a:rPr lang="vi-VN" sz="1600" dirty="0"/>
              <a:t>la prima </a:t>
            </a:r>
            <a:r>
              <a:rPr lang="vi-VN" sz="1600" dirty="0" smtClean="0"/>
              <a:t>vedere</a:t>
            </a:r>
            <a:endParaRPr lang="ro-RO" sz="1600" dirty="0" smtClean="0"/>
          </a:p>
          <a:p>
            <a:r>
              <a:rPr lang="vi-VN" sz="1600" dirty="0" smtClean="0"/>
              <a:t>prin statuile şi clopotniţa sa, desprinse parcă dintr-un Ev Mediu</a:t>
            </a:r>
            <a:endParaRPr lang="ro-RO" sz="1600" dirty="0" smtClean="0"/>
          </a:p>
          <a:p>
            <a:r>
              <a:rPr lang="vi-VN" sz="1600" dirty="0" smtClean="0"/>
              <a:t>francez sau italian de sorginte catolică, </a:t>
            </a:r>
            <a:endParaRPr lang="ro-RO" sz="1600" dirty="0" smtClean="0"/>
          </a:p>
          <a:p>
            <a:r>
              <a:rPr lang="ro-RO" sz="1600" dirty="0" smtClean="0">
                <a:latin typeface="Arial" pitchFamily="34" charset="0"/>
                <a:cs typeface="Arial" pitchFamily="34" charset="0"/>
              </a:rPr>
              <a:t>ce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îmbrăţiş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ează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 smtClean="0"/>
              <a:t>ocrotitor o bisericuţă din lemn</a:t>
            </a:r>
            <a:r>
              <a:rPr lang="ro-RO" sz="1600" dirty="0" smtClean="0"/>
              <a:t>,</a:t>
            </a:r>
            <a:r>
              <a:rPr lang="vi-VN" sz="1600" dirty="0" smtClean="0"/>
              <a:t> </a:t>
            </a:r>
            <a:endParaRPr lang="ro-RO" sz="1600" dirty="0" smtClean="0"/>
          </a:p>
          <a:p>
            <a:r>
              <a:rPr lang="vi-VN" sz="1600" dirty="0" smtClean="0"/>
              <a:t>moldovenească</a:t>
            </a:r>
            <a:r>
              <a:rPr lang="ro-RO" sz="1600" dirty="0" smtClean="0"/>
              <a:t>,</a:t>
            </a:r>
            <a:r>
              <a:rPr lang="vi-VN" sz="1600" dirty="0" smtClean="0"/>
              <a:t> plecată de la rădăcinile ortodoxismului valah</a:t>
            </a:r>
            <a:r>
              <a:rPr lang="ro-RO" sz="1600" dirty="0" smtClean="0"/>
              <a:t>.</a:t>
            </a:r>
          </a:p>
          <a:p>
            <a:endParaRPr lang="ro-RO" sz="1600" dirty="0" smtClean="0"/>
          </a:p>
          <a:p>
            <a:r>
              <a:rPr lang="ro-RO" sz="1600" dirty="0" smtClean="0">
                <a:latin typeface="Arial" pitchFamily="34" charset="0"/>
                <a:cs typeface="Arial" pitchFamily="34" charset="0"/>
              </a:rPr>
              <a:t>Deasupra ușii de intrare în clopotniță se afla statuia lui </a:t>
            </a:r>
            <a:r>
              <a:rPr lang="vi-VN" sz="1600" b="1" dirty="0" smtClean="0"/>
              <a:t>Iisus Hristos</a:t>
            </a:r>
            <a:r>
              <a:rPr lang="ro-RO" sz="1600" dirty="0" smtClean="0"/>
              <a:t>,</a:t>
            </a:r>
          </a:p>
          <a:p>
            <a:r>
              <a:rPr lang="vi-VN" sz="1600" dirty="0" smtClean="0"/>
              <a:t>flancat de doi îngeri, iar în stânga şi în dreapta lui sunt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statuile celor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 smtClean="0"/>
              <a:t>12 apostoli. </a:t>
            </a:r>
            <a:endParaRPr lang="ro-RO" sz="1600" dirty="0" smtClean="0"/>
          </a:p>
          <a:p>
            <a:r>
              <a:rPr lang="vi-VN" sz="1600" dirty="0" smtClean="0"/>
              <a:t>Nu au fost restaurate niciodată, iar degradările sunt evidente.</a:t>
            </a:r>
          </a:p>
          <a:p>
            <a:endParaRPr lang="ro-RO" sz="1600" dirty="0" smtClean="0">
              <a:solidFill>
                <a:schemeClr val="bg1"/>
              </a:solidFill>
            </a:endParaRPr>
          </a:p>
          <a:p>
            <a:r>
              <a:rPr lang="vi-VN" sz="1600" b="1" i="1" dirty="0" smtClean="0">
                <a:solidFill>
                  <a:schemeClr val="bg1"/>
                </a:solidFill>
              </a:rPr>
              <a:t>Este </a:t>
            </a:r>
            <a:r>
              <a:rPr lang="vi-VN" sz="1600" b="1" i="1" dirty="0">
                <a:solidFill>
                  <a:schemeClr val="bg1"/>
                </a:solidFill>
              </a:rPr>
              <a:t>un paradox arhitectural, desăvârşit realizat. </a:t>
            </a:r>
            <a:endParaRPr lang="ro-RO" sz="1600" b="1" i="1" dirty="0" smtClean="0">
              <a:solidFill>
                <a:schemeClr val="bg1"/>
              </a:solidFill>
            </a:endParaRPr>
          </a:p>
          <a:p>
            <a:pPr lvl="1"/>
            <a:r>
              <a:rPr lang="ro-RO" sz="1600" b="1" i="1" dirty="0" smtClean="0">
                <a:solidFill>
                  <a:schemeClr val="bg1"/>
                </a:solidFill>
              </a:rPr>
              <a:t>        </a:t>
            </a:r>
            <a:r>
              <a:rPr lang="vi-VN" sz="1600" b="1" i="1" dirty="0" smtClean="0">
                <a:solidFill>
                  <a:schemeClr val="bg1"/>
                </a:solidFill>
              </a:rPr>
              <a:t>Uimeşte</a:t>
            </a:r>
            <a:r>
              <a:rPr lang="vi-VN" sz="1600" b="1" i="1" dirty="0">
                <a:solidFill>
                  <a:schemeClr val="bg1"/>
                </a:solidFill>
              </a:rPr>
              <a:t>, dar nu scandalizează</a:t>
            </a:r>
            <a:r>
              <a:rPr lang="vi-VN" sz="1600" dirty="0" smtClean="0">
                <a:solidFill>
                  <a:schemeClr val="bg1"/>
                </a:solidFill>
              </a:rPr>
              <a:t>.</a:t>
            </a:r>
            <a:endParaRPr lang="ro-RO" sz="1600" dirty="0" smtClean="0">
              <a:solidFill>
                <a:schemeClr val="bg1"/>
              </a:solidFill>
            </a:endParaRPr>
          </a:p>
          <a:p>
            <a:pPr lvl="1"/>
            <a:endParaRPr lang="ro-RO" sz="1600" dirty="0" smtClean="0">
              <a:solidFill>
                <a:schemeClr val="bg1"/>
              </a:solidFill>
            </a:endParaRPr>
          </a:p>
          <a:p>
            <a:r>
              <a:rPr lang="vi-VN" sz="1600" dirty="0" smtClean="0">
                <a:solidFill>
                  <a:schemeClr val="bg1"/>
                </a:solidFill>
              </a:rPr>
              <a:t> </a:t>
            </a:r>
            <a:r>
              <a:rPr lang="vi-VN" sz="1600" dirty="0"/>
              <a:t>Meşteri</a:t>
            </a:r>
            <a:r>
              <a:rPr lang="ro-RO" sz="1600" dirty="0"/>
              <a:t> 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pricepuți</a:t>
            </a:r>
            <a:r>
              <a:rPr lang="ro-RO" sz="1600" dirty="0"/>
              <a:t> </a:t>
            </a:r>
            <a:r>
              <a:rPr lang="vi-VN" sz="1600" dirty="0"/>
              <a:t>au reuşit să armonizeze două stiluri 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atât de </a:t>
            </a:r>
            <a:r>
              <a:rPr lang="vi-VN" sz="1600" dirty="0"/>
              <a:t>diferite</a:t>
            </a:r>
            <a:r>
              <a:rPr lang="ro-RO" sz="1600" dirty="0"/>
              <a:t>,</a:t>
            </a:r>
            <a:r>
              <a:rPr lang="vi-VN" sz="1600" dirty="0"/>
              <a:t> </a:t>
            </a:r>
            <a:endParaRPr lang="ro-RO" sz="1600" dirty="0"/>
          </a:p>
          <a:p>
            <a:r>
              <a:rPr lang="vi-VN" sz="1600" dirty="0"/>
              <a:t>în aşa măsură</a:t>
            </a:r>
            <a:r>
              <a:rPr lang="ro-RO" sz="1600" dirty="0"/>
              <a:t> </a:t>
            </a:r>
            <a:r>
              <a:rPr lang="vi-VN" sz="1600" dirty="0"/>
              <a:t>încât a rezultat o capodoperă</a:t>
            </a:r>
            <a:r>
              <a:rPr lang="ro-RO" sz="1600" dirty="0"/>
              <a:t>. 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A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r</a:t>
            </a:r>
            <a:r>
              <a:rPr lang="vi-VN" sz="1600" dirty="0"/>
              <a:t>tă </a:t>
            </a:r>
            <a:r>
              <a:rPr lang="vi-VN" sz="1600" dirty="0" smtClean="0"/>
              <a:t>curată</a:t>
            </a:r>
            <a:r>
              <a:rPr lang="ro-RO" sz="1600" dirty="0" smtClean="0"/>
              <a:t>!</a:t>
            </a:r>
          </a:p>
          <a:p>
            <a:endParaRPr lang="ro-RO" sz="1600" dirty="0" smtClean="0">
              <a:solidFill>
                <a:schemeClr val="bg1"/>
              </a:solidFill>
            </a:endParaRPr>
          </a:p>
          <a:p>
            <a:r>
              <a:rPr lang="ro-RO" sz="16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Chiar  dacă </a:t>
            </a:r>
            <a:r>
              <a:rPr lang="vi-VN" sz="1600" b="1" i="1" dirty="0" smtClean="0">
                <a:solidFill>
                  <a:schemeClr val="bg1"/>
                </a:solidFill>
              </a:rPr>
              <a:t>se află pe lista monumentelor istorice din 1990</a:t>
            </a:r>
            <a:r>
              <a:rPr lang="ro-RO" sz="1600" b="1" i="1" dirty="0" smtClean="0">
                <a:solidFill>
                  <a:schemeClr val="bg1"/>
                </a:solidFill>
              </a:rPr>
              <a:t>,</a:t>
            </a:r>
            <a:r>
              <a:rPr lang="vi-VN" sz="1600" b="1" i="1" dirty="0" smtClean="0">
                <a:solidFill>
                  <a:schemeClr val="bg1"/>
                </a:solidFill>
              </a:rPr>
              <a:t> </a:t>
            </a:r>
            <a:r>
              <a:rPr lang="ro-RO" sz="16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fiind </a:t>
            </a:r>
            <a:r>
              <a:rPr lang="vi-VN" sz="1600" b="1" i="1" dirty="0" smtClean="0">
                <a:solidFill>
                  <a:schemeClr val="bg1"/>
                </a:solidFill>
              </a:rPr>
              <a:t>un </a:t>
            </a:r>
            <a:r>
              <a:rPr lang="vi-VN" sz="1600" b="1" i="1" dirty="0">
                <a:solidFill>
                  <a:schemeClr val="bg1"/>
                </a:solidFill>
              </a:rPr>
              <a:t>monument arhitectonic unic în Europa</a:t>
            </a:r>
            <a:r>
              <a:rPr lang="ro-RO" sz="1600" b="1" i="1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ro-RO" sz="16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vi-VN" sz="1600" b="1" i="1" dirty="0">
                <a:solidFill>
                  <a:schemeClr val="bg1"/>
                </a:solidFill>
              </a:rPr>
              <a:t>iserica familiei Curt a fost lăsată în paragină</a:t>
            </a:r>
            <a:r>
              <a:rPr lang="ro-RO" sz="1600" dirty="0">
                <a:solidFill>
                  <a:schemeClr val="bg1"/>
                </a:solidFill>
              </a:rPr>
              <a:t>.</a:t>
            </a:r>
          </a:p>
          <a:p>
            <a:pPr lvl="1"/>
            <a:endParaRPr lang="ro-RO" sz="16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5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0">
        <p:split orient="vert"/>
      </p:transition>
    </mc:Choice>
    <mc:Fallback xmlns="">
      <p:transition spd="slow" advTm="4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" b="4849"/>
          <a:stretch/>
        </p:blipFill>
        <p:spPr bwMode="auto">
          <a:xfrm>
            <a:off x="251520" y="0"/>
            <a:ext cx="4283968" cy="515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44008" y="3651870"/>
            <a:ext cx="436304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00" b="1" i="1" dirty="0"/>
              <a:t>Turnul clopotniţă </a:t>
            </a:r>
            <a:r>
              <a:rPr lang="ro-RO" sz="1600" b="1" i="1" dirty="0" smtClean="0">
                <a:latin typeface="Arial" pitchFamily="34" charset="0"/>
                <a:cs typeface="Arial" pitchFamily="34" charset="0"/>
              </a:rPr>
              <a:t>cu</a:t>
            </a:r>
            <a:r>
              <a:rPr lang="ro-RO" sz="1600" b="1" i="1" dirty="0" smtClean="0"/>
              <a:t> </a:t>
            </a:r>
            <a:r>
              <a:rPr lang="vi-VN" sz="1600" b="1" i="1" dirty="0" smtClean="0"/>
              <a:t>zidul </a:t>
            </a:r>
            <a:r>
              <a:rPr lang="vi-VN" sz="1600" b="1" i="1" dirty="0"/>
              <a:t>exterior</a:t>
            </a:r>
            <a:r>
              <a:rPr lang="vi-VN" sz="1600" dirty="0"/>
              <a:t>, </a:t>
            </a:r>
            <a:endParaRPr lang="vi-VN" sz="1600" dirty="0" smtClean="0"/>
          </a:p>
          <a:p>
            <a:pPr algn="ctr"/>
            <a:r>
              <a:rPr lang="ro-RO" sz="1600" dirty="0">
                <a:latin typeface="Arial" pitchFamily="34" charset="0"/>
                <a:cs typeface="Arial" pitchFamily="34" charset="0"/>
              </a:rPr>
              <a:t>e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ste </a:t>
            </a:r>
            <a:r>
              <a:rPr lang="vi-VN" sz="1600" dirty="0" smtClean="0"/>
              <a:t>o </a:t>
            </a:r>
            <a:r>
              <a:rPr lang="vi-VN" sz="1600" dirty="0"/>
              <a:t>operă de artă în </a:t>
            </a:r>
            <a:r>
              <a:rPr lang="vi-VN" sz="1600" dirty="0" smtClean="0"/>
              <a:t>sine</a:t>
            </a:r>
            <a:r>
              <a:rPr lang="ro-RO" sz="1600" dirty="0" smtClean="0"/>
              <a:t>,</a:t>
            </a:r>
            <a:r>
              <a:rPr lang="vi-VN" sz="1600" dirty="0" smtClean="0"/>
              <a:t> </a:t>
            </a:r>
            <a:endParaRPr lang="ro-RO" sz="1600" dirty="0" smtClean="0"/>
          </a:p>
          <a:p>
            <a:pPr algn="ctr"/>
            <a:r>
              <a:rPr lang="ro-RO" sz="1600" dirty="0">
                <a:latin typeface="Arial" pitchFamily="34" charset="0"/>
                <a:cs typeface="Arial" pitchFamily="34" charset="0"/>
              </a:rPr>
              <a:t>f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iind </a:t>
            </a:r>
            <a:r>
              <a:rPr lang="vi-VN" sz="1600" dirty="0" smtClean="0"/>
              <a:t>decorat </a:t>
            </a:r>
            <a:r>
              <a:rPr lang="vi-VN" sz="1600" dirty="0"/>
              <a:t>cu </a:t>
            </a:r>
            <a:r>
              <a:rPr lang="vi-VN" sz="1600" dirty="0" smtClean="0"/>
              <a:t>statu</a:t>
            </a:r>
            <a:r>
              <a:rPr lang="ro-RO" dirty="0" smtClean="0"/>
              <a:t>i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din piatră</a:t>
            </a:r>
            <a:r>
              <a:rPr lang="vi-VN" sz="1600" dirty="0"/>
              <a:t>, 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înalte</a:t>
            </a:r>
            <a:r>
              <a:rPr lang="vi-VN" sz="1600" dirty="0"/>
              <a:t> cât un stat de </a:t>
            </a:r>
            <a:r>
              <a:rPr lang="vi-VN" sz="1600" dirty="0" smtClean="0"/>
              <a:t>om</a:t>
            </a:r>
            <a:r>
              <a:rPr lang="ro-RO" sz="1600" dirty="0" smtClean="0"/>
              <a:t>,</a:t>
            </a:r>
            <a:r>
              <a:rPr lang="vi-VN" sz="1600" dirty="0" smtClean="0"/>
              <a:t> sculptate în </a:t>
            </a:r>
            <a:r>
              <a:rPr lang="vi-VN" sz="1600" dirty="0"/>
              <a:t>stil </a:t>
            </a:r>
            <a:r>
              <a:rPr lang="vi-VN" sz="1600" dirty="0" smtClean="0"/>
              <a:t>baroc</a:t>
            </a:r>
            <a:r>
              <a:rPr lang="ro-RO" sz="1600" dirty="0" smtClean="0"/>
              <a:t> </a:t>
            </a:r>
            <a:r>
              <a:rPr lang="vi-VN" sz="1600" dirty="0" smtClean="0"/>
              <a:t>de meşteri din Cetatea Eternă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vi-VN" sz="1600" dirty="0" smtClean="0"/>
              <a:t>Roma</a:t>
            </a:r>
            <a:r>
              <a:rPr lang="ro-RO" sz="1600" dirty="0" smtClean="0"/>
              <a:t>.</a:t>
            </a:r>
            <a:r>
              <a:rPr lang="ro-RO" sz="1600" dirty="0"/>
              <a:t> </a:t>
            </a:r>
            <a:endParaRPr lang="ro-RO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48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0" r="11245"/>
          <a:stretch/>
        </p:blipFill>
        <p:spPr bwMode="auto">
          <a:xfrm>
            <a:off x="1737393" y="184413"/>
            <a:ext cx="5622878" cy="433257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49" y="20289"/>
            <a:ext cx="8064896" cy="512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3215" y="4538436"/>
            <a:ext cx="81112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600" dirty="0" smtClean="0">
                <a:latin typeface="Arial" pitchFamily="34" charset="0"/>
                <a:cs typeface="Arial" pitchFamily="34" charset="0"/>
              </a:rPr>
              <a:t>Statuia lui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Iisus,</a:t>
            </a:r>
            <a:r>
              <a:rPr lang="vi-VN" sz="1600" dirty="0"/>
              <a:t>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binecuvân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tează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 cu mân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a dreaptă </a:t>
            </a:r>
          </a:p>
          <a:p>
            <a:pPr algn="ctr"/>
            <a:r>
              <a:rPr lang="vi-VN" sz="1600" dirty="0" smtClean="0">
                <a:latin typeface="Arial" pitchFamily="34" charset="0"/>
                <a:cs typeface="Arial" pitchFamily="34" charset="0"/>
              </a:rPr>
              <a:t>ţinând în mân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stângă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globul pământesc </a:t>
            </a:r>
            <a:endParaRPr lang="ro-RO" sz="16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85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28" y="1"/>
            <a:ext cx="766834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63688" y="4139962"/>
            <a:ext cx="11801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000" b="1" i="1" dirty="0">
                <a:solidFill>
                  <a:schemeClr val="bg1"/>
                </a:solidFill>
              </a:rPr>
              <a:t>A</a:t>
            </a:r>
            <a:r>
              <a:rPr lang="vi-VN" sz="2000" b="1" i="1" dirty="0" smtClean="0">
                <a:solidFill>
                  <a:schemeClr val="bg1"/>
                </a:solidFill>
              </a:rPr>
              <a:t>postoli</a:t>
            </a:r>
            <a:endParaRPr lang="ro-RO" sz="2000" b="1" i="1" dirty="0"/>
          </a:p>
        </p:txBody>
      </p:sp>
    </p:spTree>
    <p:extLst>
      <p:ext uri="{BB962C8B-B14F-4D97-AF65-F5344CB8AC3E}">
        <p14:creationId xmlns:p14="http://schemas.microsoft.com/office/powerpoint/2010/main" val="197143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:dissolve/>
      </p:transition>
    </mc:Choice>
    <mc:Fallback xmlns="">
      <p:transition spd="slow" advTm="6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75" y="0"/>
            <a:ext cx="648965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9711785"/>
      </p:ext>
    </p:extLst>
  </p:cSld>
  <p:clrMapOvr>
    <a:masterClrMapping/>
  </p:clrMapOvr>
  <p:transition spd="slow" advTm="6000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343101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343101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59386"/>
      </p:ext>
    </p:extLst>
  </p:cSld>
  <p:clrMapOvr>
    <a:masterClrMapping/>
  </p:clrMapOvr>
  <p:transition spd="slow" advTm="6000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704856" cy="515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487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:dissolve/>
      </p:transition>
    </mc:Choice>
    <mc:Fallback xmlns="">
      <p:transition spd="slow" advTm="6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51" y="-35098"/>
            <a:ext cx="9167651" cy="517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1532"/>
            <a:ext cx="6408712" cy="50942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3528" y="3795886"/>
            <a:ext cx="38164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600" b="1" i="1" dirty="0" smtClean="0">
                <a:latin typeface="Arial" pitchFamily="34" charset="0"/>
                <a:cs typeface="Arial" pitchFamily="34" charset="0"/>
              </a:rPr>
              <a:t>Istoria unei iubiri de neuitat</a:t>
            </a:r>
          </a:p>
          <a:p>
            <a:pPr algn="ctr"/>
            <a:r>
              <a:rPr lang="ro-RO" sz="1600" b="1" i="1" dirty="0" smtClean="0">
                <a:latin typeface="Arial" pitchFamily="34" charset="0"/>
                <a:cs typeface="Arial" pitchFamily="34" charset="0"/>
              </a:rPr>
              <a:t> și a </a:t>
            </a:r>
            <a:r>
              <a:rPr lang="vi-VN" sz="1600" b="1" i="1" dirty="0" smtClean="0">
                <a:latin typeface="Arial" pitchFamily="34" charset="0"/>
                <a:cs typeface="Arial" pitchFamily="34" charset="0"/>
              </a:rPr>
              <a:t>biserici</a:t>
            </a:r>
            <a:r>
              <a:rPr lang="ro-RO" sz="1600" b="1" i="1" dirty="0">
                <a:latin typeface="Arial" pitchFamily="34" charset="0"/>
                <a:cs typeface="Arial" pitchFamily="34" charset="0"/>
              </a:rPr>
              <a:t>i </a:t>
            </a:r>
            <a:r>
              <a:rPr lang="vi-VN" sz="1600" b="1" i="1" dirty="0" smtClean="0">
                <a:latin typeface="Arial" pitchFamily="34" charset="0"/>
                <a:cs typeface="Arial" pitchFamily="34" charset="0"/>
              </a:rPr>
              <a:t>româneşti</a:t>
            </a:r>
            <a:r>
              <a:rPr lang="ro-RO" sz="1600" b="1" i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vi-VN" sz="1600" b="1" i="1" dirty="0" smtClean="0">
                <a:latin typeface="Arial" pitchFamily="34" charset="0"/>
                <a:cs typeface="Arial" pitchFamily="34" charset="0"/>
              </a:rPr>
              <a:t> </a:t>
            </a:r>
            <a:endParaRPr lang="ro-RO" sz="1600" b="1" i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1600" b="1" i="1" dirty="0" smtClean="0">
                <a:latin typeface="Arial" pitchFamily="34" charset="0"/>
                <a:cs typeface="Arial" pitchFamily="34" charset="0"/>
              </a:rPr>
              <a:t>jumătate </a:t>
            </a:r>
            <a:r>
              <a:rPr lang="vi-VN" sz="1600" b="1" i="1" dirty="0">
                <a:latin typeface="Arial" pitchFamily="34" charset="0"/>
                <a:cs typeface="Arial" pitchFamily="34" charset="0"/>
              </a:rPr>
              <a:t>ortodoxă, jumătate catolică</a:t>
            </a:r>
            <a:r>
              <a:rPr lang="ro-RO" sz="1600" b="1" i="1" dirty="0">
                <a:latin typeface="Arial" pitchFamily="34" charset="0"/>
                <a:cs typeface="Arial" pitchFamily="34" charset="0"/>
              </a:rPr>
              <a:t>, </a:t>
            </a:r>
            <a:r>
              <a:rPr lang="vi-VN" sz="1600" b="1" i="1" dirty="0" smtClean="0">
                <a:latin typeface="Arial" pitchFamily="34" charset="0"/>
                <a:cs typeface="Arial" pitchFamily="34" charset="0"/>
              </a:rPr>
              <a:t>ridicată </a:t>
            </a:r>
            <a:r>
              <a:rPr lang="ro-RO" sz="1600" b="1" i="1" dirty="0" smtClean="0">
                <a:latin typeface="Arial" pitchFamily="34" charset="0"/>
                <a:cs typeface="Arial" pitchFamily="34" charset="0"/>
              </a:rPr>
              <a:t>în numele ei.</a:t>
            </a:r>
            <a:endParaRPr lang="ro-RO" sz="16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02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12000">
        <p:circle/>
      </p:transition>
    </mc:Choice>
    <mc:Fallback xmlns="">
      <p:transition spd="slow" advTm="1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343101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veronica\Documents\Pictures\Biserica Curt\curt 2\7-biserica-unicat-a-romaniei-construita-din-dragostea-interzisa-a-doi-boieri-o-ia-la-vale-galerie-f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34"/>
            <a:ext cx="3442467" cy="514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726886"/>
      </p:ext>
    </p:extLst>
  </p:cSld>
  <p:clrMapOvr>
    <a:masterClrMapping/>
  </p:clrMapOvr>
  <p:transition spd="slow" advTm="6000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-7677"/>
            <a:ext cx="331604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01" y="0"/>
            <a:ext cx="3437360" cy="515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758164"/>
      </p:ext>
    </p:extLst>
  </p:cSld>
  <p:clrMapOvr>
    <a:masterClrMapping/>
  </p:clrMapOvr>
  <p:transition spd="slow" advTm="6000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20"/>
            <a:ext cx="361255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20"/>
            <a:ext cx="352178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283979"/>
      </p:ext>
    </p:extLst>
  </p:cSld>
  <p:clrMapOvr>
    <a:masterClrMapping/>
  </p:clrMapOvr>
  <p:transition spd="slow" advTm="6000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98" y="0"/>
            <a:ext cx="7662204" cy="511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0225" y="3760220"/>
            <a:ext cx="786355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o-RO" b="1" i="1" dirty="0" smtClean="0">
                <a:latin typeface="Georgia" pitchFamily="18" charset="0"/>
                <a:cs typeface="Arial" pitchFamily="34" charset="0"/>
              </a:rPr>
              <a:t>              </a:t>
            </a:r>
            <a:r>
              <a:rPr lang="ro-RO" sz="1600" b="1" i="1" dirty="0" smtClean="0">
                <a:latin typeface="Georgia" pitchFamily="18" charset="0"/>
              </a:rPr>
              <a:t>Bijuteria ansamblului </a:t>
            </a:r>
          </a:p>
          <a:p>
            <a:pPr lvl="1"/>
            <a:r>
              <a:rPr lang="ro-RO" sz="1600" b="1" i="1" dirty="0">
                <a:latin typeface="Georgia" pitchFamily="18" charset="0"/>
                <a:cs typeface="Arial" pitchFamily="34" charset="0"/>
              </a:rPr>
              <a:t> </a:t>
            </a:r>
            <a:r>
              <a:rPr lang="ro-RO" sz="1600" b="1" i="1" dirty="0" smtClean="0">
                <a:latin typeface="Georgia" pitchFamily="18" charset="0"/>
                <a:cs typeface="Arial" pitchFamily="34" charset="0"/>
              </a:rPr>
              <a:t>        </a:t>
            </a:r>
            <a:r>
              <a:rPr lang="ro-RO" sz="1600" b="1" i="1" dirty="0">
                <a:latin typeface="Georgia" pitchFamily="18" charset="0"/>
                <a:cs typeface="Arial" pitchFamily="34" charset="0"/>
              </a:rPr>
              <a:t> </a:t>
            </a:r>
            <a:r>
              <a:rPr lang="ro-RO" sz="1600" b="1" i="1" dirty="0" smtClean="0">
                <a:latin typeface="Georgia" pitchFamily="18" charset="0"/>
                <a:cs typeface="Arial" pitchFamily="34" charset="0"/>
              </a:rPr>
              <a:t>     este bisericuța ortodoxă</a:t>
            </a:r>
            <a:endParaRPr lang="ro-RO" sz="1600" b="1" i="1" dirty="0" smtClean="0">
              <a:latin typeface="Georgia" pitchFamily="18" charset="0"/>
            </a:endParaRPr>
          </a:p>
          <a:p>
            <a:r>
              <a:rPr lang="ro-RO" sz="1600" dirty="0" smtClean="0">
                <a:latin typeface="Arial" pitchFamily="34" charset="0"/>
                <a:cs typeface="Arial" pitchFamily="34" charset="0"/>
              </a:rPr>
              <a:t>Construcția </a:t>
            </a:r>
            <a:r>
              <a:rPr lang="vi-VN" sz="1600" dirty="0" smtClean="0"/>
              <a:t>de </a:t>
            </a:r>
            <a:r>
              <a:rPr lang="vi-VN" sz="1600" dirty="0"/>
              <a:t>tradiţie </a:t>
            </a:r>
            <a:r>
              <a:rPr lang="vi-VN" sz="1600" dirty="0" smtClean="0"/>
              <a:t>ucraineană</a:t>
            </a:r>
            <a:r>
              <a:rPr lang="ro-RO" sz="1600" dirty="0" smtClean="0"/>
              <a:t>,</a:t>
            </a:r>
            <a:r>
              <a:rPr lang="vi-VN" sz="1600" dirty="0" smtClean="0"/>
              <a:t> </a:t>
            </a:r>
            <a:r>
              <a:rPr lang="vi-VN" sz="1600" dirty="0"/>
              <a:t>este învelită ca un „</a:t>
            </a:r>
            <a:r>
              <a:rPr lang="vi-VN" sz="1600" dirty="0" smtClean="0"/>
              <a:t>dragon“</a:t>
            </a:r>
            <a:r>
              <a:rPr lang="ro-RO" sz="1600" dirty="0" smtClean="0"/>
              <a:t> </a:t>
            </a:r>
            <a:r>
              <a:rPr lang="vi-VN" sz="1600" dirty="0" smtClean="0"/>
              <a:t>cu </a:t>
            </a:r>
            <a:r>
              <a:rPr lang="vi-VN" sz="1600" dirty="0"/>
              <a:t>solzi de lemn şi </a:t>
            </a:r>
            <a:endParaRPr lang="ro-RO" sz="1600" dirty="0" smtClean="0"/>
          </a:p>
          <a:p>
            <a:r>
              <a:rPr lang="vi-VN" sz="1600" dirty="0" smtClean="0"/>
              <a:t>acoperită cu draniţă</a:t>
            </a:r>
            <a:r>
              <a:rPr lang="ro-RO" sz="1600" dirty="0" smtClean="0"/>
              <a:t>.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vi-VN" sz="1600" dirty="0" smtClean="0"/>
              <a:t>ridvorul </a:t>
            </a:r>
            <a:r>
              <a:rPr lang="vi-VN" sz="1600" dirty="0"/>
              <a:t>şi uşa de intrare sunt </a:t>
            </a:r>
            <a:r>
              <a:rPr lang="vi-VN" sz="1600" dirty="0" smtClean="0"/>
              <a:t>lucrate</a:t>
            </a:r>
            <a:r>
              <a:rPr lang="ro-RO" sz="1600" dirty="0" smtClean="0"/>
              <a:t> </a:t>
            </a:r>
            <a:r>
              <a:rPr lang="vi-VN" sz="1600" dirty="0" smtClean="0"/>
              <a:t>printr-o </a:t>
            </a:r>
            <a:r>
              <a:rPr lang="vi-VN" sz="1600" dirty="0"/>
              <a:t>tehnică </a:t>
            </a:r>
            <a:r>
              <a:rPr lang="vi-VN" sz="1600" dirty="0" smtClean="0"/>
              <a:t>medievală</a:t>
            </a:r>
            <a:endParaRPr lang="ro-RO" sz="1600" dirty="0" smtClean="0"/>
          </a:p>
          <a:p>
            <a:r>
              <a:rPr lang="ro-RO" sz="1600" dirty="0" smtClean="0"/>
              <a:t> </a:t>
            </a:r>
            <a:r>
              <a:rPr lang="vi-VN" sz="1600" dirty="0"/>
              <a:t>de mult </a:t>
            </a:r>
            <a:r>
              <a:rPr lang="vi-VN" sz="1600" dirty="0" smtClean="0"/>
              <a:t>dispărută</a:t>
            </a:r>
            <a:r>
              <a:rPr lang="ro-RO" sz="1600" dirty="0" smtClean="0"/>
              <a:t>, </a:t>
            </a:r>
            <a:r>
              <a:rPr lang="vi-VN" sz="1600" dirty="0" smtClean="0"/>
              <a:t>din </a:t>
            </a:r>
            <a:r>
              <a:rPr lang="vi-VN" sz="1600" dirty="0"/>
              <a:t>lemn masiv de</a:t>
            </a:r>
            <a:r>
              <a:rPr lang="ro-RO" sz="1600" dirty="0"/>
              <a:t>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stejar, cioplit </a:t>
            </a:r>
            <a:r>
              <a:rPr lang="vi-VN" sz="1600" dirty="0" smtClean="0"/>
              <a:t>cu barda</a:t>
            </a:r>
            <a:r>
              <a:rPr lang="ro-RO" sz="1600" dirty="0" smtClean="0"/>
              <a:t>.</a:t>
            </a:r>
            <a:endParaRPr lang="ro-RO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04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000">
        <p:split orient="vert"/>
      </p:transition>
    </mc:Choice>
    <mc:Fallback xmlns="">
      <p:transition spd="slow" advTm="2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98" y="0"/>
            <a:ext cx="9166098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8436" y="915566"/>
            <a:ext cx="53488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00" dirty="0" smtClean="0"/>
              <a:t>Deasupra ușii de intrare, sub o serie de sculpturi</a:t>
            </a:r>
            <a:r>
              <a:rPr lang="ro-RO" sz="1600" dirty="0"/>
              <a:t> </a:t>
            </a:r>
            <a:r>
              <a:rPr lang="vi-VN" sz="1600" dirty="0" smtClean="0"/>
              <a:t>florale,</a:t>
            </a:r>
            <a:r>
              <a:rPr lang="ro-RO" sz="1600" dirty="0"/>
              <a:t> </a:t>
            </a:r>
            <a:endParaRPr lang="ro-RO" sz="1600" dirty="0" smtClean="0"/>
          </a:p>
          <a:p>
            <a:pPr lvl="2"/>
            <a:r>
              <a:rPr lang="vi-VN" sz="1600" dirty="0" smtClean="0"/>
              <a:t>se află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pisania și </a:t>
            </a:r>
            <a:r>
              <a:rPr lang="vi-VN" sz="1600" dirty="0" smtClean="0"/>
              <a:t>săpat în tocul ușii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ro-RO" sz="1600" dirty="0" smtClean="0">
                <a:latin typeface="Arial" pitchFamily="34" charset="0"/>
                <a:cs typeface="Arial" pitchFamily="34" charset="0"/>
              </a:rPr>
              <a:t>   anul</a:t>
            </a:r>
            <a:r>
              <a:rPr lang="ro-RO" sz="1600" dirty="0" smtClean="0"/>
              <a:t>:</a:t>
            </a:r>
            <a:r>
              <a:rPr lang="vi-VN" sz="1600" dirty="0" smtClean="0"/>
              <a:t> „</a:t>
            </a:r>
            <a:r>
              <a:rPr lang="vi-VN" sz="1600" b="1" dirty="0" smtClean="0"/>
              <a:t>1802, mai 21</a:t>
            </a:r>
            <a:r>
              <a:rPr lang="vi-VN" sz="1600" dirty="0" smtClean="0"/>
              <a:t>”.</a:t>
            </a:r>
            <a:endParaRPr lang="ro-RO" sz="1600" dirty="0" smtClean="0"/>
          </a:p>
        </p:txBody>
      </p:sp>
      <p:pic>
        <p:nvPicPr>
          <p:cNvPr id="1026" name="Picture 2" descr="C:\Users\veronica\Documents\Pictures\Biserica Curt\curt 2\1517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01" y="2051568"/>
            <a:ext cx="5175038" cy="2754789"/>
          </a:xfrm>
          <a:prstGeom prst="rect">
            <a:avLst/>
          </a:prstGeom>
          <a:noFill/>
          <a:ln>
            <a:solidFill>
              <a:srgbClr val="EECF1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04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787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42441" y="3632492"/>
            <a:ext cx="55554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6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n pridvor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doi dragoni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isterioşi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în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coronați,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păz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esc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uşa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de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intrare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Sunt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un element straniu şi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interesant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pentru o biserică.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Se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spune că ar fi blazonul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familiei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dar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greu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de explicat prezenţa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lor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ce par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să nu aibă legătură cu creştinismul.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Pe ușă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simbolu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i solare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8043405"/>
      </p:ext>
    </p:extLst>
  </p:cSld>
  <p:clrMapOvr>
    <a:masterClrMapping/>
  </p:clrMapOvr>
  <p:transition spd="slow" advTm="35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veronica\Documents\Pictures\Clipboard02s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" y="13116"/>
            <a:ext cx="9118759" cy="513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935" y="195486"/>
            <a:ext cx="658822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600" b="1" dirty="0">
                <a:latin typeface="Arial" pitchFamily="34" charset="0"/>
                <a:cs typeface="Arial" pitchFamily="34" charset="0"/>
              </a:rPr>
              <a:t>I</a:t>
            </a:r>
            <a:r>
              <a:rPr lang="vi-VN" sz="1600" b="1" dirty="0" smtClean="0"/>
              <a:t>n interior </a:t>
            </a:r>
            <a:r>
              <a:rPr lang="ro-RO" sz="1600" b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vi-VN" sz="1600" b="1" dirty="0" smtClean="0"/>
              <a:t>iserica tencuită și văruită în alb, </a:t>
            </a:r>
            <a:endParaRPr lang="ro-RO" sz="1600" b="1" dirty="0" smtClean="0"/>
          </a:p>
          <a:p>
            <a:r>
              <a:rPr lang="vi-VN" sz="1600" b="1" dirty="0" smtClean="0"/>
              <a:t>este</a:t>
            </a:r>
            <a:r>
              <a:rPr lang="ro-RO" sz="1600" b="1" dirty="0" smtClean="0"/>
              <a:t> </a:t>
            </a:r>
            <a:r>
              <a:rPr lang="vi-VN" sz="1600" b="1" dirty="0" smtClean="0"/>
              <a:t>împodobită cu icoane, unele foarte vechi</a:t>
            </a:r>
            <a:r>
              <a:rPr lang="ro-RO" sz="1600" b="1" dirty="0" smtClean="0"/>
              <a:t>.</a:t>
            </a:r>
          </a:p>
          <a:p>
            <a:endParaRPr lang="ro-RO" sz="1600" b="1" dirty="0" smtClean="0"/>
          </a:p>
          <a:p>
            <a:r>
              <a:rPr lang="vi-VN" sz="1600" b="1" dirty="0" smtClean="0">
                <a:solidFill>
                  <a:srgbClr val="FFFF00"/>
                </a:solidFill>
              </a:rPr>
              <a:t>O superbă catapeteasmă din lemn de tei, bătută în foiță de</a:t>
            </a:r>
            <a:r>
              <a:rPr lang="ro-RO" sz="1600" b="1" dirty="0" smtClean="0">
                <a:solidFill>
                  <a:srgbClr val="FFFF00"/>
                </a:solidFill>
              </a:rPr>
              <a:t> </a:t>
            </a:r>
            <a:r>
              <a:rPr lang="vi-VN" sz="1600" b="1" dirty="0" smtClean="0">
                <a:solidFill>
                  <a:srgbClr val="FFFF00"/>
                </a:solidFill>
              </a:rPr>
              <a:t>aur, </a:t>
            </a:r>
            <a:endParaRPr lang="ro-RO" sz="1600" b="1" dirty="0" smtClean="0">
              <a:solidFill>
                <a:srgbClr val="FFFF00"/>
              </a:solidFill>
            </a:endParaRPr>
          </a:p>
          <a:p>
            <a:r>
              <a:rPr lang="vi-VN" sz="1600" b="1" dirty="0" smtClean="0"/>
              <a:t>este formată din 7 rânduri de </a:t>
            </a:r>
            <a:r>
              <a:rPr lang="ro-RO" sz="1600" b="1" dirty="0" smtClean="0"/>
              <a:t>i</a:t>
            </a:r>
            <a:r>
              <a:rPr lang="vi-VN" sz="1600" b="1" dirty="0" smtClean="0"/>
              <a:t>coane</a:t>
            </a:r>
            <a:r>
              <a:rPr lang="ro-RO" sz="1600" b="1" dirty="0" smtClean="0"/>
              <a:t>,</a:t>
            </a:r>
          </a:p>
          <a:p>
            <a:r>
              <a:rPr lang="ro-RO" sz="1600" b="1" dirty="0" smtClean="0">
                <a:latin typeface="Arial" pitchFamily="34" charset="0"/>
                <a:cs typeface="Arial" pitchFamily="34" charset="0"/>
              </a:rPr>
              <a:t>înnegrite de </a:t>
            </a:r>
            <a:r>
              <a:rPr lang="ro-RO" sz="1600" b="1" dirty="0">
                <a:latin typeface="Arial" pitchFamily="34" charset="0"/>
                <a:cs typeface="Arial" pitchFamily="34" charset="0"/>
              </a:rPr>
              <a:t>fumul </a:t>
            </a:r>
            <a:r>
              <a:rPr lang="ro-RO" sz="1600" b="1" dirty="0" smtClean="0">
                <a:latin typeface="Arial" pitchFamily="34" charset="0"/>
                <a:cs typeface="Arial" pitchFamily="34" charset="0"/>
              </a:rPr>
              <a:t>lumânărilor și trecerea timpului. </a:t>
            </a:r>
          </a:p>
          <a:p>
            <a:r>
              <a:rPr lang="ro-RO" sz="1200" dirty="0" smtClean="0">
                <a:latin typeface="Arial" pitchFamily="34" charset="0"/>
                <a:cs typeface="Arial" pitchFamily="34" charset="0"/>
              </a:rPr>
              <a:t>(tare </a:t>
            </a:r>
            <a:r>
              <a:rPr lang="vi-VN" sz="1200" dirty="0" smtClean="0"/>
              <a:t>bine</a:t>
            </a:r>
            <a:r>
              <a:rPr lang="ro-RO" sz="1200" dirty="0" smtClean="0"/>
              <a:t> </a:t>
            </a:r>
            <a:r>
              <a:rPr lang="ro-RO" sz="1200" dirty="0" smtClean="0">
                <a:latin typeface="Arial" pitchFamily="34" charset="0"/>
                <a:cs typeface="Arial" pitchFamily="34" charset="0"/>
              </a:rPr>
              <a:t>le-ar</a:t>
            </a:r>
            <a:r>
              <a:rPr lang="ro-RO" sz="1200" dirty="0" smtClean="0"/>
              <a:t> mai </a:t>
            </a:r>
            <a:r>
              <a:rPr lang="vi-VN" sz="1200" dirty="0" smtClean="0"/>
              <a:t>prinde o restaurare</a:t>
            </a:r>
            <a:r>
              <a:rPr lang="ro-RO" sz="1200" dirty="0" smtClean="0"/>
              <a:t>…</a:t>
            </a:r>
            <a:r>
              <a:rPr lang="ro-RO" sz="1400" dirty="0" smtClean="0"/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5309864" y="4312503"/>
            <a:ext cx="38088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400" dirty="0"/>
              <a:t>În pronaos se află mormântul ctitorului, </a:t>
            </a:r>
            <a:endParaRPr lang="ro-RO" sz="1400" dirty="0" smtClean="0"/>
          </a:p>
          <a:p>
            <a:pPr algn="ctr"/>
            <a:r>
              <a:rPr lang="vi-VN" sz="1400" dirty="0" smtClean="0"/>
              <a:t>boierul </a:t>
            </a:r>
            <a:r>
              <a:rPr lang="vi-VN" sz="1400" dirty="0"/>
              <a:t>Vasile Curt</a:t>
            </a:r>
            <a:r>
              <a:rPr lang="vi-VN" sz="1600" dirty="0"/>
              <a:t>. </a:t>
            </a:r>
            <a:endParaRPr lang="ro-RO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32" y="2432552"/>
            <a:ext cx="2710948" cy="271094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778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0">
        <p14:ripple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4"/>
          <a:stretch/>
        </p:blipFill>
        <p:spPr bwMode="auto">
          <a:xfrm>
            <a:off x="107504" y="143402"/>
            <a:ext cx="5472608" cy="4072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9380"/>
            <a:ext cx="2907010" cy="4040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7788" y="4267490"/>
            <a:ext cx="83884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00" dirty="0"/>
              <a:t>Un mic </a:t>
            </a:r>
            <a:r>
              <a:rPr lang="vi-VN" sz="1600" b="1" i="1" u="sng" dirty="0"/>
              <a:t>amvon</a:t>
            </a:r>
            <a:r>
              <a:rPr lang="vi-VN" sz="1600" dirty="0"/>
              <a:t>, splendid decorat şi </a:t>
            </a:r>
            <a:r>
              <a:rPr lang="vi-VN" sz="1600" dirty="0" smtClean="0"/>
              <a:t>ornamentat</a:t>
            </a:r>
            <a:r>
              <a:rPr lang="ro-RO" sz="1600" dirty="0" smtClean="0"/>
              <a:t> </a:t>
            </a:r>
            <a:r>
              <a:rPr lang="vi-VN" sz="1600" dirty="0" smtClean="0"/>
              <a:t>cu </a:t>
            </a:r>
            <a:r>
              <a:rPr lang="vi-VN" sz="1600" dirty="0"/>
              <a:t>icoane, păzit parcă de un </a:t>
            </a:r>
            <a:r>
              <a:rPr lang="vi-VN" sz="1600" dirty="0" smtClean="0"/>
              <a:t>vultur</a:t>
            </a:r>
            <a:endParaRPr lang="ro-RO" sz="1600" dirty="0" smtClean="0"/>
          </a:p>
          <a:p>
            <a:pPr algn="ctr"/>
            <a:r>
              <a:rPr lang="vi-VN" sz="1600" dirty="0" smtClean="0"/>
              <a:t> </a:t>
            </a:r>
            <a:r>
              <a:rPr lang="vi-VN" sz="1600" dirty="0"/>
              <a:t>sau </a:t>
            </a:r>
            <a:r>
              <a:rPr lang="ro-RO" sz="1600" b="1" i="1" dirty="0" smtClean="0"/>
              <a:t>j</a:t>
            </a:r>
            <a:r>
              <a:rPr lang="vi-VN" sz="1600" b="1" i="1" u="sng" dirty="0" smtClean="0"/>
              <a:t>ilțul boierului</a:t>
            </a:r>
            <a:r>
              <a:rPr lang="ro-RO" sz="1600" dirty="0" smtClean="0"/>
              <a:t> î</a:t>
            </a:r>
            <a:r>
              <a:rPr lang="vi-VN" sz="1600" dirty="0" smtClean="0"/>
              <a:t>mpodobit</a:t>
            </a:r>
            <a:r>
              <a:rPr lang="ro-RO" sz="1600" dirty="0" smtClean="0"/>
              <a:t> </a:t>
            </a:r>
            <a:r>
              <a:rPr lang="vi-VN" sz="1600" dirty="0"/>
              <a:t>cu icoane și cu ornamente fantastice în partea de</a:t>
            </a:r>
            <a:r>
              <a:rPr lang="ro-RO" sz="1600" dirty="0"/>
              <a:t> </a:t>
            </a:r>
            <a:r>
              <a:rPr lang="vi-VN" sz="1600" dirty="0"/>
              <a:t>jos</a:t>
            </a:r>
            <a:r>
              <a:rPr lang="ro-RO" sz="1600" dirty="0"/>
              <a:t>,</a:t>
            </a:r>
          </a:p>
          <a:p>
            <a:pPr algn="ctr"/>
            <a:r>
              <a:rPr lang="vi-VN" sz="1600" dirty="0"/>
              <a:t>revendică aerul arhaic al unei lumi în care eticheta şi </a:t>
            </a:r>
            <a:r>
              <a:rPr lang="ro-RO" sz="1600" dirty="0" smtClean="0"/>
              <a:t> </a:t>
            </a:r>
            <a:r>
              <a:rPr lang="vi-VN" sz="1600" dirty="0" smtClean="0"/>
              <a:t>bunul </a:t>
            </a:r>
            <a:r>
              <a:rPr lang="vi-VN" sz="1600" dirty="0"/>
              <a:t>gust erau principii de viaţă.</a:t>
            </a:r>
            <a:endParaRPr lang="ro-RO" sz="1600" dirty="0"/>
          </a:p>
        </p:txBody>
      </p:sp>
      <p:pic>
        <p:nvPicPr>
          <p:cNvPr id="5" name="Picture 2" descr="C:\Users\veronica\Documents\Pictures\!Clipboard01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5"/>
            <a:ext cx="9121583" cy="512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9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split orient="vert"/>
      </p:transition>
    </mc:Choice>
    <mc:Fallback xmlns="">
      <p:transition spd="slow" advTm="3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xit" presetSubtype="3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15709"/>
            <a:ext cx="2856653" cy="428794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/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2252"/>
            <a:ext cx="2887003" cy="42279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02253"/>
            <a:ext cx="1946311" cy="291757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99792" y="4211263"/>
            <a:ext cx="406822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00" b="1" i="1" dirty="0" smtClean="0">
                <a:solidFill>
                  <a:srgbClr val="FFFF00"/>
                </a:solidFill>
              </a:rPr>
              <a:t>Portretele lui Alecu şi ale Annei </a:t>
            </a:r>
            <a:endParaRPr lang="ro-RO" sz="1600" b="1" i="1" dirty="0" smtClean="0">
              <a:solidFill>
                <a:srgbClr val="FFFF00"/>
              </a:solidFill>
            </a:endParaRPr>
          </a:p>
          <a:p>
            <a:pPr algn="ctr"/>
            <a:r>
              <a:rPr lang="vi-VN" sz="14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afl</a:t>
            </a:r>
            <a:r>
              <a:rPr lang="ro-RO" sz="14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ate</a:t>
            </a:r>
            <a:r>
              <a:rPr lang="vi-VN" sz="14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400" i="1" dirty="0" smtClean="0">
                <a:solidFill>
                  <a:srgbClr val="FFFF00"/>
                </a:solidFill>
              </a:rPr>
              <a:t>în bisericuţa de lemn</a:t>
            </a:r>
            <a:r>
              <a:rPr lang="ro-RO" sz="1600" b="1" i="1" dirty="0" smtClean="0">
                <a:solidFill>
                  <a:srgbClr val="FFFF00"/>
                </a:solidFill>
              </a:rPr>
              <a:t>.</a:t>
            </a:r>
          </a:p>
          <a:p>
            <a:pPr algn="ctr"/>
            <a:r>
              <a:rPr lang="ro-RO" sz="1400" dirty="0" smtClean="0">
                <a:solidFill>
                  <a:srgbClr val="FFFF00"/>
                </a:solidFill>
              </a:rPr>
              <a:t>In centru, elemente solare ornamentale din biserică</a:t>
            </a:r>
            <a:endParaRPr lang="ro-RO" sz="16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82" b="17982"/>
          <a:stretch/>
        </p:blipFill>
        <p:spPr bwMode="auto">
          <a:xfrm rot="18805151">
            <a:off x="6169124" y="3685826"/>
            <a:ext cx="1197786" cy="1635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5"/>
          <a:stretch/>
        </p:blipFill>
        <p:spPr bwMode="auto">
          <a:xfrm rot="2875501" flipH="1">
            <a:off x="1867139" y="3597917"/>
            <a:ext cx="1385298" cy="186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66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000">
        <p:split orient="vert"/>
      </p:transition>
    </mc:Choice>
    <mc:Fallback xmlns="">
      <p:transition spd="slow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6" presetClass="entr" presetSubtype="16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44" y="0"/>
            <a:ext cx="3816424" cy="5075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56368" y="3147814"/>
            <a:ext cx="48965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00" dirty="0" smtClean="0"/>
              <a:t> 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V</a:t>
            </a:r>
            <a:r>
              <a:rPr lang="vi-VN" sz="1600" dirty="0" smtClean="0"/>
              <a:t>aloroas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vi-VN" sz="1600" dirty="0" smtClean="0"/>
              <a:t> </a:t>
            </a:r>
            <a:r>
              <a:rPr lang="ro-RO" sz="16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vi-VN" sz="16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vi-VN" sz="1600" b="1" i="1" dirty="0" smtClean="0">
                <a:solidFill>
                  <a:srgbClr val="FFFF00"/>
                </a:solidFill>
              </a:rPr>
              <a:t>oan</a:t>
            </a:r>
            <a:r>
              <a:rPr lang="ro-RO" sz="16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ro-RO" sz="1600" b="1" i="1" dirty="0" smtClean="0">
                <a:solidFill>
                  <a:srgbClr val="FFFF00"/>
                </a:solidFill>
              </a:rPr>
              <a:t> </a:t>
            </a:r>
            <a:r>
              <a:rPr lang="vi-VN" sz="1600" b="1" i="1" dirty="0" smtClean="0">
                <a:solidFill>
                  <a:srgbClr val="FFFF00"/>
                </a:solidFill>
              </a:rPr>
              <a:t>a </a:t>
            </a:r>
            <a:r>
              <a:rPr lang="vi-VN" sz="1600" b="1" i="1" dirty="0">
                <a:solidFill>
                  <a:srgbClr val="FFFF00"/>
                </a:solidFill>
              </a:rPr>
              <a:t>Maicii </a:t>
            </a:r>
            <a:r>
              <a:rPr lang="vi-VN" sz="1600" b="1" i="1" dirty="0" smtClean="0">
                <a:solidFill>
                  <a:srgbClr val="FFFF00"/>
                </a:solidFill>
              </a:rPr>
              <a:t>Domnului</a:t>
            </a:r>
            <a:r>
              <a:rPr lang="ro-RO" sz="1600" b="1" i="1" dirty="0" smtClean="0">
                <a:solidFill>
                  <a:srgbClr val="FFFF00"/>
                </a:solidFill>
              </a:rPr>
              <a:t>,</a:t>
            </a:r>
            <a:r>
              <a:rPr lang="vi-VN" sz="1600" b="1" i="1" dirty="0" smtClean="0">
                <a:solidFill>
                  <a:srgbClr val="FFFF00"/>
                </a:solidFill>
              </a:rPr>
              <a:t> </a:t>
            </a:r>
            <a:endParaRPr lang="ro-RO" sz="1600" b="1" i="1" dirty="0" smtClean="0">
              <a:solidFill>
                <a:srgbClr val="FFFF00"/>
              </a:solidFill>
            </a:endParaRPr>
          </a:p>
          <a:p>
            <a:pPr algn="ctr"/>
            <a:r>
              <a:rPr lang="vi-VN" sz="1600" dirty="0" smtClean="0"/>
              <a:t>ferecată </a:t>
            </a:r>
            <a:r>
              <a:rPr lang="vi-VN" sz="1600" dirty="0"/>
              <a:t>în </a:t>
            </a:r>
            <a:r>
              <a:rPr lang="vi-VN" sz="1600" dirty="0" smtClean="0"/>
              <a:t>argint</a:t>
            </a:r>
            <a:r>
              <a:rPr lang="ro-RO" sz="1600" dirty="0" smtClean="0"/>
              <a:t>, 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poartă</a:t>
            </a:r>
            <a:r>
              <a:rPr lang="ro-RO" sz="1600" dirty="0" smtClean="0"/>
              <a:t> </a:t>
            </a:r>
            <a:r>
              <a:rPr lang="vi-VN" sz="1600" dirty="0" smtClean="0"/>
              <a:t>inscripți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a</a:t>
            </a:r>
            <a:r>
              <a:rPr lang="ro-RO" sz="1600" dirty="0" smtClean="0"/>
              <a:t>:</a:t>
            </a:r>
          </a:p>
          <a:p>
            <a:endParaRPr lang="ro-RO" sz="1600" dirty="0" smtClean="0"/>
          </a:p>
          <a:p>
            <a:endParaRPr lang="ro-RO" sz="1600" dirty="0"/>
          </a:p>
          <a:p>
            <a:pPr algn="ctr"/>
            <a:r>
              <a:rPr lang="vi-VN" sz="1600" b="1" i="1" dirty="0"/>
              <a:t>„Această sfântă icoană s-a făcut de robii lui Dumnezeu Alexandru, Anica și fiul lor George, familia Curt, anul 1854 martie 11 zile”.</a:t>
            </a:r>
            <a:endParaRPr lang="ro-RO" sz="1600" b="1" i="1" dirty="0"/>
          </a:p>
        </p:txBody>
      </p:sp>
      <p:pic>
        <p:nvPicPr>
          <p:cNvPr id="9218" name="Picture 2" descr="http://1.bp.blogspot.com/-AiE53l56kUM/UZFY4afG86I/AAAAAAAAkKA/0taiDHIuBFw/s1600/3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76645"/>
            <a:ext cx="1800200" cy="20292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100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ageCurlDoubl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eminescuipotesti.ro/foto/bthartaturistic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782"/>
            <a:ext cx="5648597" cy="513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17519" y="411510"/>
            <a:ext cx="342648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600" dirty="0" smtClean="0"/>
              <a:t>   </a:t>
            </a:r>
            <a:r>
              <a:rPr lang="vi-VN" sz="1600" dirty="0" smtClean="0"/>
              <a:t>La </a:t>
            </a:r>
            <a:r>
              <a:rPr lang="vi-VN" sz="1600" dirty="0"/>
              <a:t>55 de </a:t>
            </a:r>
            <a:r>
              <a:rPr lang="vi-VN" sz="1600" dirty="0" smtClean="0"/>
              <a:t>k</a:t>
            </a:r>
            <a:r>
              <a:rPr lang="ro-RO" sz="1600" dirty="0" smtClean="0"/>
              <a:t>m</a:t>
            </a:r>
            <a:r>
              <a:rPr lang="vi-VN" sz="1600" dirty="0" smtClean="0"/>
              <a:t> </a:t>
            </a:r>
            <a:r>
              <a:rPr lang="vi-VN" sz="1600" dirty="0"/>
              <a:t>de municipiul Botoşani, pe „drumul nordului”, </a:t>
            </a:r>
            <a:r>
              <a:rPr lang="vi-VN" sz="1600" dirty="0" smtClean="0"/>
              <a:t>în </a:t>
            </a:r>
            <a:r>
              <a:rPr lang="vi-VN" sz="1600" dirty="0"/>
              <a:t>apropierea graniţei României cu Ucraina, se află codrii de la Hilişeu. </a:t>
            </a:r>
            <a:endParaRPr lang="ro-RO" sz="1600" dirty="0" smtClean="0"/>
          </a:p>
          <a:p>
            <a:endParaRPr lang="ro-RO" sz="1600" dirty="0" smtClean="0"/>
          </a:p>
          <a:p>
            <a:pPr algn="ctr"/>
            <a:r>
              <a:rPr lang="ro-RO" sz="1600" dirty="0" smtClean="0"/>
              <a:t>   </a:t>
            </a:r>
            <a:r>
              <a:rPr lang="vi-VN" sz="1600" dirty="0" smtClean="0"/>
              <a:t>Aceste </a:t>
            </a:r>
            <a:r>
              <a:rPr lang="vi-VN" sz="1600" dirty="0"/>
              <a:t>ţinuturi nordice ale României ascund poveşti </a:t>
            </a:r>
            <a:endParaRPr lang="ro-RO" sz="1600" dirty="0" smtClean="0"/>
          </a:p>
          <a:p>
            <a:pPr algn="ctr"/>
            <a:r>
              <a:rPr lang="vi-VN" sz="1600" dirty="0" smtClean="0"/>
              <a:t>din </a:t>
            </a:r>
            <a:r>
              <a:rPr lang="vi-VN" sz="1600" dirty="0"/>
              <a:t>alte </a:t>
            </a:r>
            <a:r>
              <a:rPr lang="vi-VN" sz="1600" dirty="0" smtClean="0"/>
              <a:t>vremuri,</a:t>
            </a:r>
            <a:r>
              <a:rPr lang="ro-RO" sz="1600" dirty="0"/>
              <a:t> </a:t>
            </a:r>
            <a:r>
              <a:rPr lang="vi-VN" sz="1600" dirty="0" smtClean="0"/>
              <a:t>cu </a:t>
            </a:r>
            <a:r>
              <a:rPr lang="vi-VN" sz="1600" dirty="0"/>
              <a:t>uriaşi</a:t>
            </a:r>
            <a:r>
              <a:rPr lang="vi-VN" sz="1600" dirty="0" smtClean="0"/>
              <a:t>,</a:t>
            </a:r>
            <a:endParaRPr lang="ro-RO" sz="1600" dirty="0" smtClean="0"/>
          </a:p>
          <a:p>
            <a:pPr algn="ctr"/>
            <a:r>
              <a:rPr lang="vi-VN" sz="1600" dirty="0" smtClean="0"/>
              <a:t> </a:t>
            </a:r>
            <a:r>
              <a:rPr lang="vi-VN" sz="1600" dirty="0"/>
              <a:t>comori nebănuite şi voinici </a:t>
            </a:r>
            <a:endParaRPr lang="ro-RO" sz="1600" dirty="0" smtClean="0"/>
          </a:p>
          <a:p>
            <a:pPr algn="ctr"/>
            <a:r>
              <a:rPr lang="vi-VN" sz="1600" dirty="0" smtClean="0"/>
              <a:t>care </a:t>
            </a:r>
            <a:r>
              <a:rPr lang="vi-VN" sz="1600" dirty="0"/>
              <a:t>făceau dreptatea la hotar. </a:t>
            </a:r>
            <a:endParaRPr lang="ro-RO" sz="1600" dirty="0" smtClean="0"/>
          </a:p>
          <a:p>
            <a:pPr algn="ctr"/>
            <a:endParaRPr lang="ro-RO" sz="1600" dirty="0" smtClean="0"/>
          </a:p>
          <a:p>
            <a:r>
              <a:rPr lang="ro-RO" sz="1600" dirty="0" smtClean="0"/>
              <a:t>    </a:t>
            </a:r>
            <a:r>
              <a:rPr lang="vi-VN" sz="1600" dirty="0" smtClean="0"/>
              <a:t>Dealurile </a:t>
            </a:r>
            <a:r>
              <a:rPr lang="vi-VN" sz="1600" dirty="0"/>
              <a:t>şi pădurile din </a:t>
            </a:r>
            <a:r>
              <a:rPr lang="vi-VN" sz="1600" dirty="0" smtClean="0"/>
              <a:t>cătunul </a:t>
            </a:r>
            <a:r>
              <a:rPr lang="vi-VN" sz="1600" dirty="0"/>
              <a:t>- altădată Hilişeu-Curt, </a:t>
            </a:r>
            <a:r>
              <a:rPr lang="vi-VN" sz="1600" dirty="0" smtClean="0"/>
              <a:t>după </a:t>
            </a:r>
            <a:r>
              <a:rPr lang="vi-VN" sz="1600" dirty="0"/>
              <a:t>numele boierilor care au stăpânit aceste ţinuturi - </a:t>
            </a:r>
            <a:r>
              <a:rPr lang="vi-VN" sz="1600" dirty="0" smtClean="0"/>
              <a:t>ascund o</a:t>
            </a:r>
            <a:endParaRPr lang="ro-RO" sz="1600" dirty="0" smtClean="0"/>
          </a:p>
          <a:p>
            <a:pPr algn="ctr"/>
            <a:r>
              <a:rPr lang="vi-VN" sz="1600" dirty="0" smtClean="0"/>
              <a:t> </a:t>
            </a:r>
            <a:r>
              <a:rPr lang="vi-VN" sz="1600" b="1" i="1" dirty="0">
                <a:solidFill>
                  <a:srgbClr val="FFFF00"/>
                </a:solidFill>
              </a:rPr>
              <a:t>bijuterie arhitectonică şi bisericească unicat în </a:t>
            </a:r>
            <a:r>
              <a:rPr lang="vi-VN" sz="1600" b="1" i="1" dirty="0" smtClean="0">
                <a:solidFill>
                  <a:srgbClr val="FFFF00"/>
                </a:solidFill>
              </a:rPr>
              <a:t>Europa. </a:t>
            </a:r>
            <a:endParaRPr lang="ro-RO" sz="1600" b="1" i="1" dirty="0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379413" y="267494"/>
            <a:ext cx="1048147" cy="93610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1028" name="Picture 4" descr="C:\Users\veronica\Documents\Pictures\Biserica Curt\indicator biserica hiliseu cris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1247"/>
            <a:ext cx="1547664" cy="127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54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000">
        <p:wedge/>
      </p:transition>
    </mc:Choice>
    <mc:Fallback xmlns="">
      <p:transition spd="slow" advTm="23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55526"/>
            <a:ext cx="5400600" cy="4046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83748" y="4025344"/>
            <a:ext cx="28807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00" b="1" i="1" dirty="0" smtClean="0">
                <a:solidFill>
                  <a:srgbClr val="FFFF00"/>
                </a:solidFill>
              </a:rPr>
              <a:t>Evangheli</a:t>
            </a:r>
            <a:r>
              <a:rPr lang="ro-RO" sz="16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vi-VN" sz="1400" dirty="0" smtClean="0">
                <a:solidFill>
                  <a:srgbClr val="FFFF00"/>
                </a:solidFill>
              </a:rPr>
              <a:t> </a:t>
            </a:r>
            <a:endParaRPr lang="ro-RO" sz="1400" dirty="0" smtClean="0">
              <a:solidFill>
                <a:srgbClr val="FFFF00"/>
              </a:solidFill>
            </a:endParaRPr>
          </a:p>
          <a:p>
            <a:pPr algn="ctr"/>
            <a:r>
              <a:rPr lang="vi-VN" sz="1600" dirty="0" smtClean="0">
                <a:solidFill>
                  <a:srgbClr val="FFFF00"/>
                </a:solidFill>
              </a:rPr>
              <a:t>donat</a:t>
            </a:r>
            <a:r>
              <a:rPr lang="ro-RO" sz="1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vi-VN" sz="1600" dirty="0" smtClean="0">
                <a:solidFill>
                  <a:srgbClr val="FFFF00"/>
                </a:solidFill>
              </a:rPr>
              <a:t> </a:t>
            </a:r>
            <a:r>
              <a:rPr lang="vi-VN" sz="1600" dirty="0">
                <a:solidFill>
                  <a:srgbClr val="FFFF00"/>
                </a:solidFill>
              </a:rPr>
              <a:t>de </a:t>
            </a:r>
            <a:r>
              <a:rPr lang="vi-VN" sz="1600" dirty="0" smtClean="0">
                <a:solidFill>
                  <a:srgbClr val="FFFF00"/>
                </a:solidFill>
              </a:rPr>
              <a:t>An</a:t>
            </a:r>
            <a:r>
              <a:rPr lang="ro-RO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vi-VN" sz="1600" dirty="0" smtClean="0">
                <a:solidFill>
                  <a:srgbClr val="FFFF00"/>
                </a:solidFill>
              </a:rPr>
              <a:t>a Curt</a:t>
            </a:r>
            <a:r>
              <a:rPr lang="ro-RO" sz="1600" dirty="0" smtClean="0">
                <a:solidFill>
                  <a:srgbClr val="FFFF00"/>
                </a:solidFill>
              </a:rPr>
              <a:t> </a:t>
            </a:r>
            <a:r>
              <a:rPr lang="ro-RO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în</a:t>
            </a:r>
            <a:r>
              <a:rPr lang="ro-RO" sz="1600" dirty="0" smtClean="0">
                <a:solidFill>
                  <a:srgbClr val="FFFF00"/>
                </a:solidFill>
              </a:rPr>
              <a:t> </a:t>
            </a:r>
            <a:r>
              <a:rPr lang="vi-VN" sz="1600" dirty="0" smtClean="0">
                <a:solidFill>
                  <a:srgbClr val="FFFF00"/>
                </a:solidFill>
              </a:rPr>
              <a:t>1859</a:t>
            </a:r>
            <a:endParaRPr lang="ro-RO" dirty="0">
              <a:solidFill>
                <a:srgbClr val="FFFF00"/>
              </a:solidFill>
            </a:endParaRPr>
          </a:p>
        </p:txBody>
      </p:sp>
      <p:pic>
        <p:nvPicPr>
          <p:cNvPr id="10242" name="Picture 2" descr="http://www.ilovegif.net/animateglitter_decorazioni/candele/08/0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40907" y="1525939"/>
            <a:ext cx="1605964" cy="210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442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000">
        <p15:prstTrans prst="peelOff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AAA  STICKERS\New folder\13718805_1112989158770396_585150319119813742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45271"/>
            <a:ext cx="3949124" cy="394912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267494"/>
            <a:ext cx="576064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1600" dirty="0" smtClean="0"/>
          </a:p>
          <a:p>
            <a:r>
              <a:rPr lang="ro-RO" sz="1600" dirty="0" smtClean="0"/>
              <a:t>  </a:t>
            </a:r>
            <a:r>
              <a:rPr lang="vi-VN" sz="1600" dirty="0" smtClean="0"/>
              <a:t>Anna </a:t>
            </a:r>
            <a:r>
              <a:rPr lang="vi-VN" sz="1600" dirty="0"/>
              <a:t>a murit de </a:t>
            </a:r>
            <a:r>
              <a:rPr lang="vi-VN" sz="1600" dirty="0" smtClean="0"/>
              <a:t>tânără,</a:t>
            </a:r>
            <a:r>
              <a:rPr lang="ro-RO" sz="1600" dirty="0" smtClean="0"/>
              <a:t>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abia împlinise </a:t>
            </a:r>
            <a:r>
              <a:rPr lang="vi-VN" sz="1600" dirty="0" smtClean="0"/>
              <a:t>35 </a:t>
            </a:r>
            <a:r>
              <a:rPr lang="vi-VN" sz="1600" dirty="0"/>
              <a:t>de </a:t>
            </a:r>
            <a:r>
              <a:rPr lang="vi-VN" sz="1600" dirty="0" smtClean="0"/>
              <a:t>ani</a:t>
            </a:r>
            <a:r>
              <a:rPr lang="ro-RO" sz="1600" dirty="0"/>
              <a:t>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(1867</a:t>
            </a:r>
            <a:r>
              <a:rPr lang="ro-RO" sz="1600" dirty="0" smtClean="0"/>
              <a:t>).</a:t>
            </a:r>
          </a:p>
          <a:p>
            <a:r>
              <a:rPr lang="ro-RO" sz="1600" dirty="0" smtClean="0">
                <a:latin typeface="Arial" pitchFamily="34" charset="0"/>
                <a:cs typeface="Arial" pitchFamily="34" charset="0"/>
              </a:rPr>
              <a:t> Ș</a:t>
            </a:r>
            <a:r>
              <a:rPr lang="vi-VN" sz="1600" dirty="0" smtClean="0"/>
              <a:t>i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tot</a:t>
            </a:r>
            <a:r>
              <a:rPr lang="ro-RO" sz="1600" dirty="0" smtClean="0"/>
              <a:t>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prea</a:t>
            </a:r>
            <a:r>
              <a:rPr lang="ro-RO" sz="1600" dirty="0" smtClean="0"/>
              <a:t>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tineri s-au prăpădit și șase dintre </a:t>
            </a:r>
            <a:r>
              <a:rPr lang="vi-VN" sz="1600" dirty="0" smtClean="0"/>
              <a:t>copi</a:t>
            </a:r>
            <a:r>
              <a:rPr lang="ro-RO" sz="1600" dirty="0" smtClean="0"/>
              <a:t>l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așii lor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. </a:t>
            </a:r>
            <a:endParaRPr lang="ro-RO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o-RO" sz="1600" dirty="0" smtClean="0"/>
              <a:t>  </a:t>
            </a:r>
            <a:r>
              <a:rPr lang="vi-VN" sz="1600" dirty="0" smtClean="0"/>
              <a:t>Alecu </a:t>
            </a:r>
            <a:r>
              <a:rPr lang="vi-VN" sz="1600" dirty="0"/>
              <a:t>le-a </a:t>
            </a:r>
            <a:r>
              <a:rPr lang="vi-VN" sz="1600" dirty="0" smtClean="0"/>
              <a:t>supravieţuit</a:t>
            </a:r>
            <a:r>
              <a:rPr lang="ro-RO" sz="1600" dirty="0"/>
              <a:t>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dar </a:t>
            </a:r>
            <a:r>
              <a:rPr lang="vi-VN" sz="1600" dirty="0" smtClean="0"/>
              <a:t>nu </a:t>
            </a:r>
            <a:r>
              <a:rPr lang="vi-VN" sz="1600" dirty="0"/>
              <a:t>s-a mai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re</a:t>
            </a:r>
            <a:r>
              <a:rPr lang="vi-VN" sz="1600" dirty="0" smtClean="0"/>
              <a:t>căsătorit</a:t>
            </a:r>
            <a:r>
              <a:rPr lang="ro-RO" sz="1600" dirty="0" smtClean="0"/>
              <a:t>.</a:t>
            </a:r>
          </a:p>
          <a:p>
            <a:endParaRPr lang="ro-RO" sz="1600" dirty="0" smtClean="0"/>
          </a:p>
          <a:p>
            <a:r>
              <a:rPr lang="ro-RO" sz="1600" b="1" i="1" dirty="0" smtClean="0">
                <a:solidFill>
                  <a:srgbClr val="298345"/>
                </a:solidFill>
                <a:latin typeface="Georgia" pitchFamily="18" charset="0"/>
                <a:cs typeface="Arial" pitchFamily="34" charset="0"/>
              </a:rPr>
              <a:t>   </a:t>
            </a:r>
            <a:r>
              <a:rPr lang="ro-RO" sz="1600" b="1" i="1" dirty="0" smtClean="0">
                <a:solidFill>
                  <a:srgbClr val="00B050"/>
                </a:solidFill>
                <a:latin typeface="Georgia" pitchFamily="18" charset="0"/>
                <a:cs typeface="Arial" pitchFamily="34" charset="0"/>
              </a:rPr>
              <a:t>Alecu </a:t>
            </a:r>
            <a:r>
              <a:rPr lang="ro-RO" sz="1600" b="1" i="1" dirty="0">
                <a:solidFill>
                  <a:srgbClr val="00B050"/>
                </a:solidFill>
                <a:latin typeface="Georgia" pitchFamily="18" charset="0"/>
                <a:cs typeface="Arial" pitchFamily="34" charset="0"/>
              </a:rPr>
              <a:t>își ferecase inima cu </a:t>
            </a:r>
            <a:r>
              <a:rPr lang="ro-RO" sz="1600" b="1" i="1" dirty="0" smtClean="0">
                <a:solidFill>
                  <a:srgbClr val="00B050"/>
                </a:solidFill>
                <a:latin typeface="Georgia" pitchFamily="18" charset="0"/>
                <a:cs typeface="Arial" pitchFamily="34" charset="0"/>
              </a:rPr>
              <a:t> zăvor</a:t>
            </a:r>
            <a:endParaRPr lang="ro-RO" sz="1600" b="1" i="1" dirty="0">
              <a:solidFill>
                <a:srgbClr val="00B050"/>
              </a:solidFill>
              <a:latin typeface="Georgia" pitchFamily="18" charset="0"/>
              <a:cs typeface="Arial" pitchFamily="34" charset="0"/>
            </a:endParaRPr>
          </a:p>
          <a:p>
            <a:r>
              <a:rPr lang="ro-RO" sz="1600" b="1" i="1" dirty="0">
                <a:solidFill>
                  <a:srgbClr val="00B050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ro-RO" sz="1600" b="1" i="1" dirty="0" smtClean="0">
                <a:solidFill>
                  <a:srgbClr val="00B050"/>
                </a:solidFill>
                <a:latin typeface="Georgia" pitchFamily="18" charset="0"/>
                <a:cs typeface="Arial" pitchFamily="34" charset="0"/>
              </a:rPr>
              <a:t>       de </a:t>
            </a:r>
            <a:r>
              <a:rPr lang="ro-RO" sz="1600" b="1" i="1" dirty="0">
                <a:solidFill>
                  <a:srgbClr val="00B050"/>
                </a:solidFill>
                <a:latin typeface="Georgia" pitchFamily="18" charset="0"/>
                <a:cs typeface="Arial" pitchFamily="34" charset="0"/>
              </a:rPr>
              <a:t>fier </a:t>
            </a:r>
            <a:r>
              <a:rPr lang="ro-RO" sz="1600" b="1" i="1" dirty="0" smtClean="0">
                <a:solidFill>
                  <a:srgbClr val="00B050"/>
                </a:solidFill>
                <a:latin typeface="Georgia" pitchFamily="18" charset="0"/>
                <a:cs typeface="Arial" pitchFamily="34" charset="0"/>
              </a:rPr>
              <a:t>și-i  </a:t>
            </a:r>
            <a:r>
              <a:rPr lang="ro-RO" sz="1600" b="1" i="1" dirty="0">
                <a:solidFill>
                  <a:srgbClr val="00B050"/>
                </a:solidFill>
                <a:latin typeface="Georgia" pitchFamily="18" charset="0"/>
                <a:cs typeface="Arial" pitchFamily="34" charset="0"/>
              </a:rPr>
              <a:t>aruncase cheia</a:t>
            </a:r>
            <a:r>
              <a:rPr lang="ro-RO" sz="1600" b="1" i="1" dirty="0" smtClean="0">
                <a:solidFill>
                  <a:srgbClr val="00B050"/>
                </a:solidFill>
                <a:latin typeface="Georgia" pitchFamily="18" charset="0"/>
                <a:cs typeface="Arial" pitchFamily="34" charset="0"/>
              </a:rPr>
              <a:t>…</a:t>
            </a:r>
            <a:endParaRPr lang="ro-RO" sz="1600" dirty="0" smtClean="0">
              <a:solidFill>
                <a:srgbClr val="00B050"/>
              </a:solidFill>
            </a:endParaRPr>
          </a:p>
          <a:p>
            <a:r>
              <a:rPr lang="ro-RO" sz="1600" dirty="0">
                <a:latin typeface="Arial" pitchFamily="34" charset="0"/>
                <a:cs typeface="Arial" pitchFamily="34" charset="0"/>
              </a:rPr>
              <a:t>Î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și petrecea </a:t>
            </a:r>
            <a:r>
              <a:rPr lang="vi-VN" sz="1600" dirty="0" smtClean="0"/>
              <a:t>după amiezile </a:t>
            </a:r>
            <a:r>
              <a:rPr lang="vi-VN" sz="1600" dirty="0"/>
              <a:t>în fortăreaţa catolică-ortodoxă, </a:t>
            </a:r>
            <a:endParaRPr lang="ro-RO" sz="1600" dirty="0" smtClean="0"/>
          </a:p>
          <a:p>
            <a:r>
              <a:rPr lang="ro-RO" sz="1600" dirty="0">
                <a:latin typeface="Arial" pitchFamily="34" charset="0"/>
                <a:cs typeface="Arial" pitchFamily="34" charset="0"/>
              </a:rPr>
              <a:t>s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ă fie cât mai aproape de cei pe care i-a iubit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ro-RO" sz="1600" dirty="0">
              <a:latin typeface="Arial" pitchFamily="34" charset="0"/>
              <a:cs typeface="Arial" pitchFamily="34" charset="0"/>
            </a:endParaRPr>
          </a:p>
          <a:p>
            <a:r>
              <a:rPr lang="ro-RO" sz="1600" dirty="0" smtClean="0">
                <a:latin typeface="Arial" pitchFamily="34" charset="0"/>
                <a:cs typeface="Arial" pitchFamily="34" charset="0"/>
              </a:rPr>
              <a:t>După 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22 de ani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a „plecat” și el.</a:t>
            </a:r>
          </a:p>
          <a:p>
            <a:r>
              <a:rPr lang="ro-RO" sz="1600" dirty="0" smtClean="0">
                <a:latin typeface="Arial" pitchFamily="34" charset="0"/>
                <a:cs typeface="Arial" pitchFamily="34" charset="0"/>
              </a:rPr>
              <a:t>   Era 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anul 1889…</a:t>
            </a:r>
          </a:p>
          <a:p>
            <a:endParaRPr lang="ro-RO" sz="1600" dirty="0" smtClean="0"/>
          </a:p>
          <a:p>
            <a:endParaRPr lang="ro-RO" sz="1600" dirty="0"/>
          </a:p>
          <a:p>
            <a:endParaRPr lang="ro-RO" sz="1600" dirty="0" smtClean="0"/>
          </a:p>
          <a:p>
            <a:pPr algn="ctr"/>
            <a:r>
              <a:rPr lang="ro-RO" sz="1600" b="1" i="1" dirty="0" smtClean="0">
                <a:solidFill>
                  <a:srgbClr val="FFFF00"/>
                </a:solidFill>
                <a:latin typeface="Georgia" pitchFamily="18" charset="0"/>
                <a:cs typeface="Arial" pitchFamily="34" charset="0"/>
              </a:rPr>
              <a:t>În  </a:t>
            </a:r>
            <a:r>
              <a:rPr lang="ro-RO" sz="1600" b="1" i="1" dirty="0">
                <a:solidFill>
                  <a:srgbClr val="FFFF00"/>
                </a:solidFill>
                <a:latin typeface="Georgia" pitchFamily="18" charset="0"/>
                <a:cs typeface="Arial" pitchFamily="34" charset="0"/>
              </a:rPr>
              <a:t>urma lor a rămas o frumoasă poveste </a:t>
            </a:r>
          </a:p>
          <a:p>
            <a:pPr algn="ctr"/>
            <a:r>
              <a:rPr lang="ro-RO" sz="1600" b="1" i="1" dirty="0">
                <a:solidFill>
                  <a:srgbClr val="FFFF00"/>
                </a:solidFill>
                <a:latin typeface="Georgia" pitchFamily="18" charset="0"/>
                <a:cs typeface="Arial" pitchFamily="34" charset="0"/>
              </a:rPr>
              <a:t>de viață și dragoste, și un  monument care să confirme </a:t>
            </a:r>
            <a:r>
              <a:rPr lang="ro-RO" sz="1600" b="1" i="1" dirty="0" smtClean="0">
                <a:solidFill>
                  <a:srgbClr val="FFFF00"/>
                </a:solidFill>
                <a:latin typeface="Georgia" pitchFamily="18" charset="0"/>
                <a:cs typeface="Arial" pitchFamily="34" charset="0"/>
              </a:rPr>
              <a:t>că </a:t>
            </a:r>
            <a:r>
              <a:rPr lang="ro-RO" sz="1600" b="1" i="1" dirty="0">
                <a:solidFill>
                  <a:srgbClr val="FFFF00"/>
                </a:solidFill>
                <a:latin typeface="Georgia" pitchFamily="18" charset="0"/>
                <a:cs typeface="Arial" pitchFamily="34" charset="0"/>
              </a:rPr>
              <a:t>toate au fost </a:t>
            </a:r>
            <a:r>
              <a:rPr lang="ro-RO" sz="1600" b="1" i="1" dirty="0" smtClean="0">
                <a:solidFill>
                  <a:srgbClr val="FFFF00"/>
                </a:solidFill>
                <a:latin typeface="Georgia" pitchFamily="18" charset="0"/>
                <a:cs typeface="Arial" pitchFamily="34" charset="0"/>
              </a:rPr>
              <a:t>reale. </a:t>
            </a:r>
            <a:endParaRPr lang="ro-RO" b="1" i="1" dirty="0" smtClean="0">
              <a:solidFill>
                <a:srgbClr val="FFFF00"/>
              </a:solidFill>
              <a:latin typeface="Georgi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86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40000">
        <p14:ripple/>
      </p:transition>
    </mc:Choice>
    <mc:Fallback xmlns=""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4" b="8468"/>
          <a:stretch/>
        </p:blipFill>
        <p:spPr bwMode="auto">
          <a:xfrm>
            <a:off x="467544" y="0"/>
            <a:ext cx="830658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3347864" y="2787774"/>
            <a:ext cx="1944216" cy="1872208"/>
          </a:xfrm>
          <a:prstGeom prst="ellipse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" name="TextBox 2"/>
          <p:cNvSpPr txBox="1"/>
          <p:nvPr/>
        </p:nvSpPr>
        <p:spPr>
          <a:xfrm>
            <a:off x="3347864" y="4659982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600" dirty="0" smtClean="0"/>
              <a:t>Monumentul funerar</a:t>
            </a:r>
            <a:endParaRPr lang="ro-RO" sz="1600" dirty="0"/>
          </a:p>
        </p:txBody>
      </p:sp>
    </p:spTree>
    <p:extLst>
      <p:ext uri="{BB962C8B-B14F-4D97-AF65-F5344CB8AC3E}">
        <p14:creationId xmlns:p14="http://schemas.microsoft.com/office/powerpoint/2010/main" val="247467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split orient="vert"/>
      </p:transition>
    </mc:Choice>
    <mc:Fallback xmlns="">
      <p:transition spd="slow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90" y="2595"/>
            <a:ext cx="3571178" cy="5140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25912" y="3147814"/>
            <a:ext cx="51125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600" dirty="0" smtClean="0"/>
              <a:t>M</a:t>
            </a:r>
            <a:r>
              <a:rPr lang="vi-VN" sz="1600" dirty="0" smtClean="0"/>
              <a:t>onument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u</a:t>
            </a:r>
            <a:r>
              <a:rPr lang="ro-RO" sz="1600" dirty="0" smtClean="0"/>
              <a:t>l</a:t>
            </a:r>
            <a:r>
              <a:rPr lang="ro-RO" sz="1600" dirty="0"/>
              <a:t> </a:t>
            </a:r>
            <a:r>
              <a:rPr lang="vi-VN" sz="1600" dirty="0" smtClean="0"/>
              <a:t>funerar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vi-VN" sz="1600" dirty="0"/>
              <a:t> </a:t>
            </a:r>
            <a:r>
              <a:rPr lang="vi-VN" sz="1600" dirty="0" smtClean="0"/>
              <a:t>de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/>
              <a:t>inspiraţie </a:t>
            </a:r>
            <a:r>
              <a:rPr lang="vi-VN" sz="1600" dirty="0" smtClean="0"/>
              <a:t>catolică</a:t>
            </a:r>
            <a:r>
              <a:rPr lang="ro-RO" sz="1600" dirty="0" smtClean="0"/>
              <a:t>,</a:t>
            </a:r>
          </a:p>
          <a:p>
            <a:pPr algn="ctr"/>
            <a:r>
              <a:rPr lang="ro-RO" sz="1600" dirty="0" smtClean="0">
                <a:latin typeface="Arial" pitchFamily="34" charset="0"/>
                <a:cs typeface="Arial" pitchFamily="34" charset="0"/>
              </a:rPr>
              <a:t>ridicat </a:t>
            </a:r>
            <a:r>
              <a:rPr lang="vi-VN" sz="1600" dirty="0" smtClean="0"/>
              <a:t>în amintirea familiei ctitorilor.</a:t>
            </a:r>
            <a:endParaRPr lang="ro-RO" sz="1600" dirty="0" smtClean="0"/>
          </a:p>
          <a:p>
            <a:pPr algn="ctr"/>
            <a:r>
              <a:rPr lang="vi-VN" sz="1600" dirty="0" smtClean="0"/>
              <a:t> </a:t>
            </a:r>
            <a:endParaRPr lang="ro-RO" sz="1600" dirty="0" smtClean="0"/>
          </a:p>
          <a:p>
            <a:pPr algn="ctr"/>
            <a:r>
              <a:rPr lang="vi-VN" sz="1600" dirty="0" smtClean="0">
                <a:solidFill>
                  <a:srgbClr val="FFFF00"/>
                </a:solidFill>
              </a:rPr>
              <a:t>„</a:t>
            </a:r>
            <a:r>
              <a:rPr lang="vi-VN" sz="1600" i="1" dirty="0" smtClean="0">
                <a:solidFill>
                  <a:srgbClr val="FFFF00"/>
                </a:solidFill>
              </a:rPr>
              <a:t>Aleco și Anna de Curt stăpânitori din Hilișe</a:t>
            </a:r>
            <a:r>
              <a:rPr lang="ro-RO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vi-VN" sz="1600" i="1" dirty="0" smtClean="0">
                <a:solidFill>
                  <a:srgbClr val="FFFF00"/>
                </a:solidFill>
              </a:rPr>
              <a:t> </a:t>
            </a:r>
            <a:r>
              <a:rPr lang="ro-RO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vi-VN" sz="1600" i="1" dirty="0" smtClean="0">
                <a:solidFill>
                  <a:srgbClr val="FFFF00"/>
                </a:solidFill>
              </a:rPr>
              <a:t>idică acest monumânt mult jeliților ai lor copii Anna, Gheorghie, Alecsandru, Oto, Maria și Vasilie, </a:t>
            </a:r>
            <a:endParaRPr lang="ro-RO" sz="1600" i="1" dirty="0" smtClean="0">
              <a:solidFill>
                <a:srgbClr val="FFFF00"/>
              </a:solidFill>
            </a:endParaRPr>
          </a:p>
          <a:p>
            <a:pPr algn="ctr"/>
            <a:r>
              <a:rPr lang="vi-VN" sz="1600" i="1" dirty="0" smtClean="0">
                <a:solidFill>
                  <a:srgbClr val="FFFF00"/>
                </a:solidFill>
              </a:rPr>
              <a:t>înființat în anu</a:t>
            </a:r>
            <a:r>
              <a:rPr lang="ro-RO" sz="1600" i="1" dirty="0" smtClean="0">
                <a:solidFill>
                  <a:srgbClr val="FFFF00"/>
                </a:solidFill>
              </a:rPr>
              <a:t>l</a:t>
            </a:r>
            <a:r>
              <a:rPr lang="vi-VN" sz="1600" i="1" dirty="0" smtClean="0">
                <a:solidFill>
                  <a:srgbClr val="FFFF00"/>
                </a:solidFill>
              </a:rPr>
              <a:t> 1858</a:t>
            </a:r>
            <a:r>
              <a:rPr lang="vi-VN" sz="1600" dirty="0" smtClean="0">
                <a:solidFill>
                  <a:srgbClr val="FFFF00"/>
                </a:solidFill>
              </a:rPr>
              <a:t>”.</a:t>
            </a:r>
            <a:endParaRPr lang="vi-VN" sz="1600" dirty="0">
              <a:solidFill>
                <a:srgbClr val="FFFF00"/>
              </a:solidFill>
            </a:endParaRPr>
          </a:p>
        </p:txBody>
      </p:sp>
      <p:pic>
        <p:nvPicPr>
          <p:cNvPr id="5124" name="Picture 4" descr="http://4.bp.blogspot.com/-QqHZy3Gy4tg/Tz6_0q3oQYI/AAAAAAAAJys/Ua-Ejq7pPh4/s1600/0c9bafd50f8c8d9b07b8b375d9c9f11e-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14726"/>
            <a:ext cx="2043880" cy="204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71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000">
        <p:circle/>
      </p:transition>
    </mc:Choice>
    <mc:Fallback xmlns="">
      <p:transition spd="slow" advTm="2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veronica\Documents\Pictures\Biserica Curt\biserica botez, cunun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67" y="3572"/>
            <a:ext cx="9235219" cy="513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754587" y="4011910"/>
            <a:ext cx="641709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o-RO" sz="1600" dirty="0" smtClean="0">
                <a:latin typeface="Arial" pitchFamily="34" charset="0"/>
                <a:cs typeface="Arial" pitchFamily="34" charset="0"/>
              </a:rPr>
              <a:t>       Peste b</a:t>
            </a:r>
            <a:r>
              <a:rPr lang="vi-VN" sz="1600" dirty="0" smtClean="0"/>
              <a:t>isericuţa </a:t>
            </a:r>
            <a:r>
              <a:rPr lang="vi-VN" sz="1600" dirty="0"/>
              <a:t>boierească</a:t>
            </a:r>
            <a:r>
              <a:rPr lang="ro-RO" sz="1600" dirty="0"/>
              <a:t>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de </a:t>
            </a:r>
            <a:r>
              <a:rPr lang="vi-VN" sz="1600" dirty="0"/>
              <a:t>la </a:t>
            </a:r>
            <a:r>
              <a:rPr lang="vi-VN" sz="1600" dirty="0" smtClean="0"/>
              <a:t>poalele pădurii </a:t>
            </a:r>
            <a:r>
              <a:rPr lang="vi-VN" sz="1600" dirty="0"/>
              <a:t>„Călugăriţa</a:t>
            </a:r>
            <a:r>
              <a:rPr lang="vi-VN" sz="1600" dirty="0" smtClean="0"/>
              <a:t>“,</a:t>
            </a:r>
            <a:r>
              <a:rPr lang="ro-RO" sz="1600" dirty="0" smtClean="0"/>
              <a:t> </a:t>
            </a:r>
          </a:p>
          <a:p>
            <a:pPr algn="ctr"/>
            <a:r>
              <a:rPr lang="ro-RO" sz="1600" dirty="0" smtClean="0">
                <a:latin typeface="Arial" pitchFamily="34" charset="0"/>
                <a:cs typeface="Arial" pitchFamily="34" charset="0"/>
              </a:rPr>
              <a:t>unde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de sute de ani </a:t>
            </a:r>
            <a:r>
              <a:rPr lang="vi-VN" sz="1600" dirty="0"/>
              <a:t>sătenii şi-au botezat copiii, </a:t>
            </a:r>
            <a:r>
              <a:rPr lang="vi-VN" sz="1600" dirty="0" smtClean="0"/>
              <a:t>s-au </a:t>
            </a:r>
            <a:r>
              <a:rPr lang="vi-VN" sz="1600" dirty="0"/>
              <a:t>cununat şi tot aici au venit să-i petreacă pe cei bătrâni în trecerea </a:t>
            </a:r>
            <a:r>
              <a:rPr lang="vi-VN" sz="1600" dirty="0" smtClean="0"/>
              <a:t>spre</a:t>
            </a:r>
            <a:r>
              <a:rPr lang="ro-RO" sz="1600" dirty="0" smtClean="0"/>
              <a:t> </a:t>
            </a:r>
            <a:r>
              <a:rPr lang="vi-VN" sz="1600" dirty="0" smtClean="0"/>
              <a:t>veşnicie…</a:t>
            </a:r>
            <a:endParaRPr lang="ro-RO" sz="1600" dirty="0" smtClean="0"/>
          </a:p>
          <a:p>
            <a:r>
              <a:rPr lang="ro-RO" sz="1600" dirty="0" smtClean="0"/>
              <a:t> 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s-a așternut uitarea.</a:t>
            </a:r>
            <a:endParaRPr lang="ro-RO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97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249"/>
            <a:ext cx="9197776" cy="517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osiaicBubbles/>
                    </a14:imgEffect>
                    <a14:imgEffect>
                      <a14:sharpenSoften amount="51000"/>
                    </a14:imgEffect>
                    <a14:imgEffect>
                      <a14:brightnessContrast bright="49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03" b="4003"/>
          <a:stretch/>
        </p:blipFill>
        <p:spPr bwMode="auto">
          <a:xfrm>
            <a:off x="35496" y="3075806"/>
            <a:ext cx="1675270" cy="2037370"/>
          </a:xfrm>
          <a:prstGeom prst="star16">
            <a:avLst/>
          </a:prstGeom>
          <a:ln w="9525">
            <a:noFill/>
            <a:miter lim="800000"/>
            <a:headEnd/>
            <a:tailEnd/>
          </a:ln>
          <a:effectLst>
            <a:softEdge rad="9652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4076" y="4003737"/>
            <a:ext cx="57923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600" dirty="0" smtClean="0">
                <a:latin typeface="Arial" pitchFamily="34" charset="0"/>
                <a:cs typeface="Arial" pitchFamily="34" charset="0"/>
              </a:rPr>
              <a:t>La bisericuța boierului Curt v</a:t>
            </a:r>
            <a:r>
              <a:rPr lang="vi-VN" sz="1600" dirty="0" smtClean="0"/>
              <a:t>eneau</a:t>
            </a:r>
            <a:r>
              <a:rPr lang="ro-RO" sz="1600" dirty="0" smtClean="0"/>
              <a:t> </a:t>
            </a:r>
            <a:r>
              <a:rPr lang="vi-VN" sz="1600" dirty="0" smtClean="0"/>
              <a:t>oamenii </a:t>
            </a:r>
            <a:r>
              <a:rPr lang="vi-VN" sz="1600" dirty="0"/>
              <a:t>chiar şi iarna, peste deal, </a:t>
            </a:r>
            <a:r>
              <a:rPr lang="vi-VN" sz="1600" dirty="0" smtClean="0"/>
              <a:t>cu </a:t>
            </a:r>
            <a:r>
              <a:rPr lang="vi-VN" sz="1600" dirty="0"/>
              <a:t>toate că zăpada ajungea până la genunchi.</a:t>
            </a:r>
            <a:r>
              <a:rPr lang="ro-RO" sz="1600" dirty="0"/>
              <a:t> </a:t>
            </a:r>
            <a:r>
              <a:rPr lang="vi-VN" sz="1600" dirty="0"/>
              <a:t> </a:t>
            </a:r>
            <a:endParaRPr lang="ro-RO" sz="1600" dirty="0"/>
          </a:p>
          <a:p>
            <a:pPr algn="ctr"/>
            <a:r>
              <a:rPr lang="ro-RO" sz="1600" b="1" i="1" dirty="0"/>
              <a:t>O</a:t>
            </a:r>
            <a:r>
              <a:rPr lang="vi-VN" sz="1600" b="1" i="1" dirty="0"/>
              <a:t>dinioară era plină ochi de lume… </a:t>
            </a:r>
            <a:endParaRPr lang="ro-RO" sz="1600" b="1" i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311919" y="4419235"/>
            <a:ext cx="1122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800" b="1" i="1" dirty="0">
                <a:latin typeface="Arial" pitchFamily="34" charset="0"/>
                <a:cs typeface="Arial" pitchFamily="34" charset="0"/>
              </a:rPr>
              <a:t>Era…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1679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17000">
        <p:blinds dir="vert"/>
      </p:transition>
    </mc:Choice>
    <mc:Fallback xmlns="">
      <p:transition spd="slow" advTm="17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2229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333660"/>
            <a:ext cx="87788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238368" y="4724185"/>
            <a:ext cx="132760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sz="1050" dirty="0" smtClean="0">
                <a:solidFill>
                  <a:srgbClr val="FFFF00"/>
                </a:solidFill>
                <a:latin typeface="Georgia" pitchFamily="18" charset="0"/>
              </a:rPr>
              <a:t>averio13@yahoo.ro</a:t>
            </a:r>
            <a:endParaRPr lang="ro-RO" sz="1050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63149" y="4416408"/>
            <a:ext cx="806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400" b="1" i="1" dirty="0" smtClean="0">
                <a:latin typeface="Georgia" pitchFamily="18" charset="0"/>
              </a:rPr>
              <a:t>Averio</a:t>
            </a:r>
            <a:endParaRPr lang="ro-RO" sz="1400" b="1" i="1" dirty="0">
              <a:latin typeface="Georgia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421" y="2533356"/>
            <a:ext cx="907159" cy="907159"/>
          </a:xfrm>
          <a:prstGeom prst="rect">
            <a:avLst/>
          </a:prstGeom>
        </p:spPr>
      </p:pic>
      <p:pic>
        <p:nvPicPr>
          <p:cNvPr id="3074" name="Picture 2" descr="http://img-fotki.yandex.ru/get/4603/lana-lanochka2010.22/0_3af05_f5f3abde_S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8874">
            <a:off x="7279864" y="1972164"/>
            <a:ext cx="1035035" cy="94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8340" y="521241"/>
            <a:ext cx="4913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600" b="1" i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Georgia" pitchFamily="18" charset="0"/>
              </a:rPr>
              <a:t>Chiar dacă timpul a așezat praful și uitarea, aici încă sălășluiește aerul elegant al ctitoriei de odinioară.</a:t>
            </a:r>
            <a:endParaRPr lang="ro-RO" sz="1600" b="1" i="1" dirty="0">
              <a:solidFill>
                <a:schemeClr val="bg2">
                  <a:lumMod val="40000"/>
                  <a:lumOff val="60000"/>
                </a:schemeClr>
              </a:solidFill>
              <a:latin typeface="Georgia" pitchFamily="18" charset="0"/>
            </a:endParaRPr>
          </a:p>
        </p:txBody>
      </p:sp>
      <p:pic>
        <p:nvPicPr>
          <p:cNvPr id="3079" name="Picture 7" descr="C:\Users\veronica\Documents\Pictures\Biserica Curt\9b382ce186c12642ee356fe6df101510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377" y="2533356"/>
            <a:ext cx="2120568" cy="20450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00469" y="2931790"/>
            <a:ext cx="1943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000" i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Georgia" pitchFamily="18" charset="0"/>
              </a:rPr>
              <a:t>Ennio Morriconne-</a:t>
            </a:r>
          </a:p>
          <a:p>
            <a:pPr algn="ctr"/>
            <a:r>
              <a:rPr lang="ro-RO" sz="1000" i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Georgia" pitchFamily="18" charset="0"/>
              </a:rPr>
              <a:t>Once Uon A Time In The West</a:t>
            </a:r>
            <a:endParaRPr lang="ro-RO" sz="1000" i="1" dirty="0">
              <a:solidFill>
                <a:schemeClr val="bg2">
                  <a:lumMod val="40000"/>
                  <a:lumOff val="60000"/>
                </a:schemeClr>
              </a:solidFill>
              <a:latin typeface="Georg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" y="4370242"/>
            <a:ext cx="32318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800" dirty="0" smtClean="0">
                <a:latin typeface="Arial" pitchFamily="34" charset="0"/>
                <a:cs typeface="Arial" pitchFamily="34" charset="0"/>
              </a:rPr>
              <a:t>-Wikipedia-Biserica </a:t>
            </a:r>
            <a:r>
              <a:rPr lang="ro-RO" sz="800" dirty="0">
                <a:latin typeface="Arial" pitchFamily="34" charset="0"/>
                <a:cs typeface="Arial" pitchFamily="34" charset="0"/>
              </a:rPr>
              <a:t>de lemn din </a:t>
            </a:r>
            <a:r>
              <a:rPr lang="ro-RO" sz="800" dirty="0" smtClean="0">
                <a:latin typeface="Arial" pitchFamily="34" charset="0"/>
                <a:cs typeface="Arial" pitchFamily="34" charset="0"/>
              </a:rPr>
              <a:t>Hilișeu-Crișan;</a:t>
            </a:r>
          </a:p>
          <a:p>
            <a:r>
              <a:rPr lang="ro-RO" sz="800" dirty="0" smtClean="0"/>
              <a:t>-</a:t>
            </a:r>
            <a:r>
              <a:rPr lang="ro-RO" sz="800" dirty="0" smtClean="0">
                <a:latin typeface="Arial" pitchFamily="34" charset="0"/>
                <a:cs typeface="Arial" pitchFamily="34" charset="0"/>
              </a:rPr>
              <a:t>Otilia Balișteanu - </a:t>
            </a:r>
            <a:r>
              <a:rPr lang="vi-VN" sz="800" dirty="0" smtClean="0">
                <a:latin typeface="Arial" pitchFamily="34" charset="0"/>
                <a:cs typeface="Arial" pitchFamily="34" charset="0"/>
              </a:rPr>
              <a:t>Fortăreaţa boierească de la Hilişeu Crişan</a:t>
            </a:r>
            <a:r>
              <a:rPr lang="ro-RO" sz="8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ro-RO" sz="800" dirty="0" smtClean="0"/>
              <a:t>-</a:t>
            </a:r>
            <a:r>
              <a:rPr lang="vi-VN" sz="800" dirty="0" smtClean="0"/>
              <a:t>F</a:t>
            </a:r>
            <a:r>
              <a:rPr lang="ro-RO" sz="800" dirty="0" smtClean="0"/>
              <a:t>oto:</a:t>
            </a:r>
            <a:r>
              <a:rPr lang="vi-VN" sz="800" dirty="0" smtClean="0"/>
              <a:t> Cosmin Zamfirache</a:t>
            </a:r>
            <a:r>
              <a:rPr lang="ro-RO" sz="800" dirty="0" smtClean="0"/>
              <a:t>- </a:t>
            </a:r>
            <a:r>
              <a:rPr lang="vi-VN" sz="800" dirty="0" smtClean="0"/>
              <a:t>Legenda </a:t>
            </a:r>
            <a:r>
              <a:rPr lang="vi-VN" sz="800" dirty="0"/>
              <a:t>bisericii româneşti </a:t>
            </a:r>
            <a:r>
              <a:rPr lang="ro-RO" sz="800" dirty="0" smtClean="0"/>
              <a:t>…</a:t>
            </a:r>
          </a:p>
          <a:p>
            <a:r>
              <a:rPr lang="ro-RO" sz="800" dirty="0" smtClean="0">
                <a:latin typeface="Arial" pitchFamily="34" charset="0"/>
                <a:cs typeface="Arial" pitchFamily="34" charset="0"/>
              </a:rPr>
              <a:t>”Adevarul” de Botoșani.</a:t>
            </a:r>
          </a:p>
          <a:p>
            <a:r>
              <a:rPr lang="ro-RO" sz="800" dirty="0" smtClean="0"/>
              <a:t>-</a:t>
            </a:r>
            <a:r>
              <a:rPr lang="ro-RO" sz="800" dirty="0" smtClean="0">
                <a:latin typeface="Arial" pitchFamily="34" charset="0"/>
                <a:cs typeface="Arial" pitchFamily="34" charset="0"/>
              </a:rPr>
              <a:t>Foto-”Hoinari români”</a:t>
            </a:r>
          </a:p>
        </p:txBody>
      </p:sp>
      <p:pic>
        <p:nvPicPr>
          <p:cNvPr id="3076" name="Picture 4" descr="http://img-fotki.yandex.ru/get/4603/lana-lanochka2010.22/0_3af05_f5f3abde_S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21871" flipH="1">
            <a:off x="6222748" y="1083602"/>
            <a:ext cx="586935" cy="53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26" y="4333660"/>
            <a:ext cx="4381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65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>
        <p:wedge/>
      </p:transition>
    </mc:Choice>
    <mc:Fallback>
      <p:transition spd="slow" advTm="25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50"/>
            <a:ext cx="9140665" cy="515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4281726"/>
            <a:ext cx="9144000" cy="861774"/>
          </a:xfrm>
          <a:prstGeom prst="rect">
            <a:avLst/>
          </a:prstGeom>
          <a:solidFill>
            <a:srgbClr val="298345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vi-VN" sz="1600" dirty="0">
                <a:latin typeface="Arial" pitchFamily="34" charset="0"/>
                <a:cs typeface="Arial" pitchFamily="34" charset="0"/>
              </a:rPr>
              <a:t>Drumul către bisericuţă este unul al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patimilor.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Cărarea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este din pământ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bătătorit,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fără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asfalt sau piatră.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După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o călătorie de doar 4 minute prin hârtoape şi dealuri, orice şofer, supărat că şi-ar putea strica maşina, uită de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necazuri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căci…</a:t>
            </a:r>
            <a:endParaRPr lang="ro-RO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588224" y="2627045"/>
            <a:ext cx="936104" cy="736793"/>
          </a:xfrm>
          <a:prstGeom prst="ellipse">
            <a:avLst/>
          </a:prstGeom>
          <a:noFill/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673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000"/>
    </mc:Choice>
    <mc:Fallback xmlns="">
      <p:transition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781 -0.01389 L 2.5E-6 4.27337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9" y="6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913 -0.01019 L 1.94444E-6 3.26134E-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5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6" presetClass="entr" presetSubtype="16" repeatCount="indefinite" fill="hold" grpId="0" nodeType="after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1" y="10599"/>
            <a:ext cx="8136904" cy="5132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7544" y="195486"/>
            <a:ext cx="81369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 </a:t>
            </a:r>
            <a:r>
              <a:rPr lang="vi-VN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 </a:t>
            </a:r>
            <a:r>
              <a:rPr lang="vi-VN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vârful dealului, tabloul pare ireal. </a:t>
            </a:r>
            <a:endParaRPr lang="ro-RO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o-RO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vi-VN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verdele </a:t>
            </a:r>
            <a:r>
              <a:rPr lang="vi-VN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pădurii Călugăriţa </a:t>
            </a:r>
            <a:r>
              <a:rPr lang="vi-VN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 </a:t>
            </a:r>
            <a:r>
              <a:rPr lang="vi-VN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şi cum ar ignora şi natură, şi timp stă dreaptă şi demnă bisericuţa. Zidul clopotniţei, cu cele 13 </a:t>
            </a:r>
            <a:r>
              <a:rPr lang="vi-VN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statu</a:t>
            </a:r>
            <a:r>
              <a:rPr lang="ro-RO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vi-VN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piatră, </a:t>
            </a:r>
            <a:r>
              <a:rPr lang="vi-VN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pare</a:t>
            </a:r>
            <a:r>
              <a:rPr lang="ro-RO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vi-VN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 dantelă lucrată cu infinită delicateţe. </a:t>
            </a:r>
            <a:endParaRPr lang="ro-RO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192367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Atî</a:t>
            </a:r>
            <a:endParaRPr lang="ro-RO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843558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600" b="1" i="1" dirty="0" smtClean="0">
                <a:solidFill>
                  <a:srgbClr val="000099"/>
                </a:solidFill>
                <a:latin typeface="Georgia" pitchFamily="18" charset="0"/>
              </a:rPr>
              <a:t>Atât de frumos este decupajul ansamblului încât ai spune că dealul însuși îl ține în palmă, ca pe o bijuterie de preț.</a:t>
            </a:r>
            <a:endParaRPr lang="ro-RO" sz="1600" b="1" i="1" dirty="0">
              <a:solidFill>
                <a:srgbClr val="000099"/>
              </a:solidFill>
              <a:latin typeface="Georgia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32" b="41727"/>
          <a:stretch/>
        </p:blipFill>
        <p:spPr bwMode="auto">
          <a:xfrm rot="20466647">
            <a:off x="669608" y="4324850"/>
            <a:ext cx="467351" cy="717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14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000">
        <p:blinds dir="vert"/>
      </p:transition>
    </mc:Choice>
    <mc:Fallback xmlns="">
      <p:transition spd="slow" advTm="22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0"/>
            <a:ext cx="4644008" cy="512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45107" y="771550"/>
            <a:ext cx="367611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6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Pe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măsură ce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te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apropii de monument frumuseţea sa sporeşte.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    </a:t>
            </a:r>
          </a:p>
          <a:p>
            <a:r>
              <a:rPr lang="ro-RO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Încep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să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disting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chipurile smerite ale apostolilor ce veghează de pe ziduri, precum şi blândeţea statuii lui Iisus plasată în centru, deasupra intrării, ocrotind, cu mâinile sale, întreg pământul. </a:t>
            </a:r>
            <a:endParaRPr lang="ro-RO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o-RO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Cum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a fost posibil ca la 1802, pe coclaurile Hilişeului, la marginea satului, să se ridice o asemenea comoară arhitecturală? </a:t>
            </a:r>
            <a:endParaRPr lang="ro-RO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o-RO" sz="16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Răspunsul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vine dintr-o istorie nu prea îndepărtată, pe care bătrânii satului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încă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ştiu şi o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împărtăşesc… </a:t>
            </a:r>
            <a:endParaRPr lang="ro-RO" sz="1600" dirty="0"/>
          </a:p>
        </p:txBody>
      </p:sp>
    </p:spTree>
    <p:extLst>
      <p:ext uri="{BB962C8B-B14F-4D97-AF65-F5344CB8AC3E}">
        <p14:creationId xmlns:p14="http://schemas.microsoft.com/office/powerpoint/2010/main" val="1459517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eelOff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4499994" cy="5129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860705" y="699542"/>
            <a:ext cx="392392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6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Odinioară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, întreaga moşie a Hilişeului a aparţinut familiei Curt. Un neam boieresc </a:t>
            </a:r>
            <a:endParaRPr lang="ro-RO" sz="16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00" dirty="0" smtClean="0">
                <a:latin typeface="Arial" pitchFamily="34" charset="0"/>
                <a:cs typeface="Arial" pitchFamily="34" charset="0"/>
              </a:rPr>
              <a:t>cu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o îndelungată descendenţă în timp, iubitor de carte şi de frumos. </a:t>
            </a:r>
            <a:endParaRPr lang="ro-RO" sz="1600" dirty="0" smtClean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6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Lăcaşul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l-a ridicat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boierul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Vasile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Curt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 pe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la 1802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, pe cheltuiala sa,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întru cinstirea neamului său şi pentru a aduce mulţumire lui Dumnezeu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.</a:t>
            </a:r>
            <a:endParaRPr lang="ro-RO" sz="16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B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iseric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ortodoxă este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monumentală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 și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chiar dacă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 este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de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lemn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, a fost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dăruită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cu odoare de preţ. </a:t>
            </a:r>
            <a:endParaRPr lang="ro-RO" sz="1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600" dirty="0" smtClean="0">
                <a:latin typeface="Arial" pitchFamily="34" charset="0"/>
                <a:cs typeface="Arial" pitchFamily="34" charset="0"/>
              </a:rPr>
              <a:t>   După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jumătate de veac,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i s-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adăugat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clopotniţa şi excepţionalul zid decorat cu statu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i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, de la intrare. </a:t>
            </a:r>
            <a:endParaRPr lang="ro-RO" sz="1600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6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Aşa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a rezultat un ansamblu bisericesc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unic în ţară, de o valoare arhitecturală greu de egalat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.</a:t>
            </a:r>
            <a:endParaRPr lang="ro-RO" sz="1600" dirty="0"/>
          </a:p>
        </p:txBody>
      </p:sp>
    </p:spTree>
    <p:extLst>
      <p:ext uri="{BB962C8B-B14F-4D97-AF65-F5344CB8AC3E}">
        <p14:creationId xmlns:p14="http://schemas.microsoft.com/office/powerpoint/2010/main" val="91740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eelOff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ortăreaţa boierească de la Hilişeu Crişan">
            <a:hlinkClick r:id="rId2" tooltip="Fortăreaţa boierească de la Hilişeu Crişa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7862588" cy="513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5736" y="4432929"/>
            <a:ext cx="5609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600" b="1" i="1" dirty="0" smtClean="0">
                <a:latin typeface="Georgia" pitchFamily="18" charset="0"/>
              </a:rPr>
              <a:t>Ansamblul bisericii de lemn poartă hramul</a:t>
            </a:r>
          </a:p>
          <a:p>
            <a:pPr algn="ctr"/>
            <a:r>
              <a:rPr lang="ro-RO" sz="1600" b="1" i="1" dirty="0">
                <a:latin typeface="Georgia" pitchFamily="18" charset="0"/>
              </a:rPr>
              <a:t>„</a:t>
            </a:r>
            <a:r>
              <a:rPr lang="ro-RO" sz="1600" b="1" i="1" dirty="0" smtClean="0">
                <a:latin typeface="Georgia" pitchFamily="18" charset="0"/>
              </a:rPr>
              <a:t> Adormirea Maicii Domnului”</a:t>
            </a:r>
            <a:endParaRPr lang="ro-RO" sz="1600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46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circle/>
      </p:transition>
    </mc:Choice>
    <mc:Fallback xmlns="">
      <p:transition spd="slow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2545"/>
            <a:ext cx="9158288" cy="5255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979713" y="3102228"/>
            <a:ext cx="4367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Georgia" pitchFamily="18" charset="0"/>
              </a:rPr>
              <a:t>O iubire din alt veac</a:t>
            </a:r>
            <a:endParaRPr lang="ro-RO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62" b="16175"/>
          <a:stretch/>
        </p:blipFill>
        <p:spPr bwMode="auto">
          <a:xfrm>
            <a:off x="7235538" y="2586783"/>
            <a:ext cx="1835673" cy="250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17381" y="3532080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o-RO" sz="2000" b="1" i="1" dirty="0">
                <a:latin typeface="Georgia" pitchFamily="18" charset="0"/>
              </a:rPr>
              <a:t>                                </a:t>
            </a:r>
            <a:endParaRPr lang="ro-RO" b="1" i="1" dirty="0">
              <a:latin typeface="Calibri" pitchFamily="34" charset="0"/>
            </a:endParaRPr>
          </a:p>
          <a:p>
            <a:pPr algn="just"/>
            <a:r>
              <a:rPr lang="ro-RO" sz="16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În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anul 18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58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, biserica ort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o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doxă de lemn din satul boierului Curt, se îmbogăţe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a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 cu o fastuoasă clopotniţă catolică, cu un zid de 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incintă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şi 1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 statui baroce. Pro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b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abil localnicii au rămas muţi de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uimir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e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nu mai văzuseră aşa ceva niciodată, biserica satului devenise jumătate ortodoxă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 j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umătate catolică. Cel care a ordonat modificările a fost chiar fiul boierului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,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u="sng" dirty="0">
                <a:latin typeface="Arial" pitchFamily="34" charset="0"/>
                <a:cs typeface="Arial" pitchFamily="34" charset="0"/>
              </a:rPr>
              <a:t>Alecu Curt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, care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 îndrăgosti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se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de o bistriţeancă de religie catolică. Se numea </a:t>
            </a:r>
            <a:r>
              <a:rPr lang="vi-VN" sz="1600" u="sng" dirty="0">
                <a:latin typeface="Arial" pitchFamily="34" charset="0"/>
                <a:cs typeface="Arial" pitchFamily="34" charset="0"/>
              </a:rPr>
              <a:t>Anna Bernescu</a:t>
            </a:r>
            <a:r>
              <a:rPr lang="vi-VN" sz="1600" dirty="0"/>
              <a:t>. </a:t>
            </a:r>
            <a:endParaRPr lang="ro-RO" sz="1600" b="1" i="1" dirty="0">
              <a:latin typeface="Calibri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" r="-5671" b="63114"/>
          <a:stretch/>
        </p:blipFill>
        <p:spPr bwMode="auto">
          <a:xfrm rot="918284" flipH="1">
            <a:off x="7664545" y="3045931"/>
            <a:ext cx="977659" cy="839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220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0">
        <p:blinds dir="vert"/>
      </p:transition>
    </mc:Choice>
    <mc:Fallback xmlns="">
      <p:transition spd="slow" advTm="3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6" presetClass="entr" presetSubtype="16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6650</TotalTime>
  <Words>1596</Words>
  <Application>Microsoft Office PowerPoint</Application>
  <PresentationFormat>On-screen Show (16:9)</PresentationFormat>
  <Paragraphs>142</Paragraphs>
  <Slides>36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iubire din alt veac, la Hilișeu Crișan, în Bucovina</dc:title>
  <dc:subject>Anasmblul bisericesc de la Hilișeu Crișan-Bucovina,Romania-Botoșani.</dc:subject>
  <dc:creator>veronica, Averio</dc:creator>
  <cp:lastModifiedBy>user</cp:lastModifiedBy>
  <cp:revision>169</cp:revision>
  <dcterms:created xsi:type="dcterms:W3CDTF">2016-07-23T09:14:37Z</dcterms:created>
  <dcterms:modified xsi:type="dcterms:W3CDTF">2016-08-07T08:06:02Z</dcterms:modified>
  <cp:category>Iubire și credință</cp:category>
</cp:coreProperties>
</file>