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89" d="100"/>
          <a:sy n="89" d="100"/>
        </p:scale>
        <p:origin x="168" y="78"/>
      </p:cViewPr>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13277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344683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425989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328234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161991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385428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3591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180091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104601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54904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3EE22-CCE0-4A8F-BC5F-63DF39B05E15}"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345157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3EE22-CCE0-4A8F-BC5F-63DF39B05E15}" type="datetimeFigureOut">
              <a:rPr lang="ro-RO" smtClean="0"/>
              <a:pPr/>
              <a:t>30.09.2018</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A741C-933A-46D0-A2E9-92EDFB426942}" type="slidenum">
              <a:rPr lang="ro-RO" smtClean="0"/>
              <a:pPr/>
              <a:t>‹#›</a:t>
            </a:fld>
            <a:endParaRPr lang="ro-RO"/>
          </a:p>
        </p:txBody>
      </p:sp>
    </p:spTree>
    <p:extLst>
      <p:ext uri="{BB962C8B-B14F-4D97-AF65-F5344CB8AC3E}">
        <p14:creationId xmlns:p14="http://schemas.microsoft.com/office/powerpoint/2010/main" xmlns="" val="3589133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231902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625600" y="2362201"/>
            <a:ext cx="90424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6336254" cy="6858000"/>
          </a:xfrm>
          <a:prstGeom prst="rect">
            <a:avLst/>
          </a:prstGeom>
        </p:spPr>
      </p:pic>
      <p:sp>
        <p:nvSpPr>
          <p:cNvPr id="3" name="Rectangle 2"/>
          <p:cNvSpPr/>
          <p:nvPr/>
        </p:nvSpPr>
        <p:spPr>
          <a:xfrm>
            <a:off x="6454588" y="1785344"/>
            <a:ext cx="5572462" cy="3970318"/>
          </a:xfrm>
          <a:prstGeom prst="rect">
            <a:avLst/>
          </a:prstGeom>
        </p:spPr>
        <p:txBody>
          <a:bodyPr wrap="square">
            <a:spAutoFit/>
          </a:bodyPr>
          <a:lstStyle/>
          <a:p>
            <a:r>
              <a:rPr lang="ro-RO" sz="2000" b="1" dirty="0" smtClean="0"/>
              <a:t>1. </a:t>
            </a:r>
            <a:r>
              <a:rPr lang="ro-RO" sz="2400" b="1" dirty="0" smtClean="0"/>
              <a:t>C</a:t>
            </a:r>
            <a:r>
              <a:rPr lang="ro-RO" sz="2000" b="1" dirty="0" smtClean="0"/>
              <a:t>uvântul </a:t>
            </a:r>
            <a:r>
              <a:rPr lang="ro-RO" sz="2000" b="1" dirty="0"/>
              <a:t>care a fost de la Domnul către Ieremia, după ce Nebuzaradan, căpetenia gărzii, i-a dat drumul din Rama, unde fusese găsit ferecat în lanţuri în mijlocul celorlalţi robi ai Ierusalimului şi ai lui Iuda, care au fost strămutaţi la Babilon.  </a:t>
            </a:r>
            <a:endParaRPr lang="ro-RO" sz="2000" b="1" dirty="0" smtClean="0"/>
          </a:p>
          <a:p>
            <a:r>
              <a:rPr lang="ro-RO" sz="2000" b="1" dirty="0"/>
              <a:t>2. </a:t>
            </a:r>
            <a:r>
              <a:rPr lang="ro-RO" sz="2400" b="1" dirty="0"/>
              <a:t>A</a:t>
            </a:r>
            <a:r>
              <a:rPr lang="ro-RO" sz="2000" b="1" dirty="0"/>
              <a:t>tunci a luat căpetenia gărzii pe Ieremia şi i-a zis: "Domnul Dumnezeul tău a rostit această nenorocire asupra locului acestuia,  </a:t>
            </a:r>
          </a:p>
          <a:p>
            <a:r>
              <a:rPr lang="ro-RO" sz="2000" b="1" dirty="0"/>
              <a:t>3. </a:t>
            </a:r>
            <a:r>
              <a:rPr lang="ro-RO" sz="2400" b="1" dirty="0"/>
              <a:t>Ş</a:t>
            </a:r>
            <a:r>
              <a:rPr lang="ro-RO" sz="2000" b="1" dirty="0"/>
              <a:t>i acum a adus-o peste el şi a făcut ceea ce zisese, pentru că aţi păcătuit înaintea Domnului şi n-aţi ascultat glasul Lui, de aceea v-a şi ajuns pe voi aceasta.  </a:t>
            </a:r>
          </a:p>
        </p:txBody>
      </p:sp>
      <p:sp>
        <p:nvSpPr>
          <p:cNvPr id="4" name="Rectangle 3"/>
          <p:cNvSpPr/>
          <p:nvPr/>
        </p:nvSpPr>
        <p:spPr>
          <a:xfrm>
            <a:off x="1079126" y="6277991"/>
            <a:ext cx="4178003" cy="400110"/>
          </a:xfrm>
          <a:prstGeom prst="rect">
            <a:avLst/>
          </a:prstGeom>
          <a:solidFill>
            <a:srgbClr val="00B050"/>
          </a:solidFill>
        </p:spPr>
        <p:txBody>
          <a:bodyPr wrap="none">
            <a:spAutoFit/>
          </a:bodyPr>
          <a:lstStyle/>
          <a:p>
            <a:r>
              <a:rPr lang="it-IT" sz="2000" b="1" dirty="0">
                <a:solidFill>
                  <a:schemeClr val="bg1"/>
                </a:solidFill>
              </a:rPr>
              <a:t>Cuvântul </a:t>
            </a:r>
            <a:r>
              <a:rPr lang="it-IT" sz="2000" b="1" dirty="0" smtClean="0">
                <a:solidFill>
                  <a:schemeClr val="bg1"/>
                </a:solidFill>
              </a:rPr>
              <a:t>de </a:t>
            </a:r>
            <a:r>
              <a:rPr lang="it-IT" sz="2000" b="1" dirty="0">
                <a:solidFill>
                  <a:schemeClr val="bg1"/>
                </a:solidFill>
              </a:rPr>
              <a:t>la Domnul către Ieremia</a:t>
            </a:r>
            <a:endParaRPr lang="ro-RO" sz="2000" b="1" dirty="0">
              <a:solidFill>
                <a:schemeClr val="bg1"/>
              </a:solidFill>
            </a:endParaRPr>
          </a:p>
        </p:txBody>
      </p:sp>
    </p:spTree>
    <p:extLst>
      <p:ext uri="{BB962C8B-B14F-4D97-AF65-F5344CB8AC3E}">
        <p14:creationId xmlns:p14="http://schemas.microsoft.com/office/powerpoint/2010/main" xmlns="" val="79634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830645" cy="6858000"/>
          </a:xfrm>
          <a:prstGeom prst="rect">
            <a:avLst/>
          </a:prstGeom>
        </p:spPr>
      </p:pic>
      <p:sp>
        <p:nvSpPr>
          <p:cNvPr id="3" name="Rectangle 2"/>
          <p:cNvSpPr/>
          <p:nvPr/>
        </p:nvSpPr>
        <p:spPr>
          <a:xfrm>
            <a:off x="2090304" y="6267233"/>
            <a:ext cx="3055388" cy="400110"/>
          </a:xfrm>
          <a:prstGeom prst="rect">
            <a:avLst/>
          </a:prstGeom>
          <a:solidFill>
            <a:srgbClr val="00B050"/>
          </a:solidFill>
        </p:spPr>
        <p:txBody>
          <a:bodyPr wrap="none">
            <a:spAutoFit/>
          </a:bodyPr>
          <a:lstStyle/>
          <a:p>
            <a:r>
              <a:rPr lang="it-IT" sz="2000" b="1" dirty="0">
                <a:solidFill>
                  <a:schemeClr val="bg1"/>
                </a:solidFill>
              </a:rPr>
              <a:t>Ieremia stă cu poporul său </a:t>
            </a:r>
            <a:endParaRPr lang="ro-RO" sz="2000" b="1" dirty="0">
              <a:solidFill>
                <a:schemeClr val="bg1"/>
              </a:solidFill>
            </a:endParaRPr>
          </a:p>
        </p:txBody>
      </p:sp>
      <p:sp>
        <p:nvSpPr>
          <p:cNvPr id="4" name="Rectangle 3"/>
          <p:cNvSpPr/>
          <p:nvPr/>
        </p:nvSpPr>
        <p:spPr>
          <a:xfrm>
            <a:off x="5952565" y="2485940"/>
            <a:ext cx="6096000" cy="1692771"/>
          </a:xfrm>
          <a:prstGeom prst="rect">
            <a:avLst/>
          </a:prstGeom>
        </p:spPr>
        <p:txBody>
          <a:bodyPr>
            <a:spAutoFit/>
          </a:bodyPr>
          <a:lstStyle/>
          <a:p>
            <a:r>
              <a:rPr lang="ro-RO" sz="2000" b="1" dirty="0"/>
              <a:t>4. </a:t>
            </a:r>
            <a:r>
              <a:rPr lang="ro-RO" sz="2400" b="1" dirty="0"/>
              <a:t>D</a:t>
            </a:r>
            <a:r>
              <a:rPr lang="ro-RO" sz="2000" b="1" dirty="0"/>
              <a:t>eci, iată eu îţi dau drumul din lanţurile ce le ai la mâini! De vrei să mergi cu mine la Babilon, vino, şi eu voi avea grijă de tine, iar de nu ai plăcere să mergi cu mine la Babilon, rămâi. Iată, toată ţara e înaintea ta, unde vrei Şi unde-ţi place, acolo du-te!"  </a:t>
            </a:r>
          </a:p>
        </p:txBody>
      </p:sp>
    </p:spTree>
    <p:extLst>
      <p:ext uri="{BB962C8B-B14F-4D97-AF65-F5344CB8AC3E}">
        <p14:creationId xmlns:p14="http://schemas.microsoft.com/office/powerpoint/2010/main" xmlns="" val="354744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755341" cy="6858000"/>
          </a:xfrm>
          <a:prstGeom prst="rect">
            <a:avLst/>
          </a:prstGeom>
        </p:spPr>
      </p:pic>
      <p:sp>
        <p:nvSpPr>
          <p:cNvPr id="3" name="Rectangle 2"/>
          <p:cNvSpPr/>
          <p:nvPr/>
        </p:nvSpPr>
        <p:spPr>
          <a:xfrm>
            <a:off x="239989" y="6234960"/>
            <a:ext cx="3055388" cy="400110"/>
          </a:xfrm>
          <a:prstGeom prst="rect">
            <a:avLst/>
          </a:prstGeom>
          <a:solidFill>
            <a:srgbClr val="00B050"/>
          </a:solidFill>
        </p:spPr>
        <p:txBody>
          <a:bodyPr wrap="none">
            <a:spAutoFit/>
          </a:bodyPr>
          <a:lstStyle/>
          <a:p>
            <a:r>
              <a:rPr lang="it-IT" sz="2000" b="1" dirty="0">
                <a:solidFill>
                  <a:schemeClr val="bg1"/>
                </a:solidFill>
              </a:rPr>
              <a:t>Ieremia stă cu poporul său </a:t>
            </a:r>
          </a:p>
        </p:txBody>
      </p:sp>
      <p:sp>
        <p:nvSpPr>
          <p:cNvPr id="4" name="Rectangle 3"/>
          <p:cNvSpPr/>
          <p:nvPr/>
        </p:nvSpPr>
        <p:spPr>
          <a:xfrm>
            <a:off x="5855746" y="2658063"/>
            <a:ext cx="6096000" cy="2000548"/>
          </a:xfrm>
          <a:prstGeom prst="rect">
            <a:avLst/>
          </a:prstGeom>
        </p:spPr>
        <p:txBody>
          <a:bodyPr>
            <a:spAutoFit/>
          </a:bodyPr>
          <a:lstStyle/>
          <a:p>
            <a:r>
              <a:rPr lang="ro-RO" sz="2000" b="1" dirty="0"/>
              <a:t>5. </a:t>
            </a:r>
            <a:r>
              <a:rPr lang="ro-RO" sz="2400" b="1" dirty="0"/>
              <a:t>Î</a:t>
            </a:r>
            <a:r>
              <a:rPr lang="ro-RO" sz="2000" b="1" dirty="0"/>
              <a:t>nainte de a ieşi el, Nebuzaradan i-a zis: "Du-te la Godolia, fiul lui Ahicam, fiul lui Şafan, pe care regele Babilonului l-a pus căpetenie peste cetatea Ierusalimului, şi rămâi cu dânsul în mijlocul poporului; sau du-te unde-ţi place ţie să te duci!" Şi căpetenia gărzii i-a dat merinde şi daruri şi l-a slobozit.  </a:t>
            </a:r>
          </a:p>
        </p:txBody>
      </p:sp>
    </p:spTree>
    <p:extLst>
      <p:ext uri="{BB962C8B-B14F-4D97-AF65-F5344CB8AC3E}">
        <p14:creationId xmlns:p14="http://schemas.microsoft.com/office/powerpoint/2010/main" xmlns="" val="369906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6250193" cy="6858000"/>
          </a:xfrm>
          <a:prstGeom prst="rect">
            <a:avLst/>
          </a:prstGeom>
        </p:spPr>
      </p:pic>
      <p:sp>
        <p:nvSpPr>
          <p:cNvPr id="4" name="Rectangle 3"/>
          <p:cNvSpPr/>
          <p:nvPr/>
        </p:nvSpPr>
        <p:spPr>
          <a:xfrm>
            <a:off x="896066" y="238475"/>
            <a:ext cx="3405419" cy="400110"/>
          </a:xfrm>
          <a:prstGeom prst="rect">
            <a:avLst/>
          </a:prstGeom>
          <a:solidFill>
            <a:srgbClr val="00B050"/>
          </a:solidFill>
        </p:spPr>
        <p:txBody>
          <a:bodyPr wrap="none">
            <a:spAutoFit/>
          </a:bodyPr>
          <a:lstStyle/>
          <a:p>
            <a:r>
              <a:rPr lang="ro-RO" sz="2000" b="1" dirty="0">
                <a:solidFill>
                  <a:schemeClr val="bg1"/>
                </a:solidFill>
              </a:rPr>
              <a:t>Ieremia onorat de babilonieni </a:t>
            </a:r>
          </a:p>
        </p:txBody>
      </p:sp>
      <p:sp>
        <p:nvSpPr>
          <p:cNvPr id="5" name="Rectangle 4"/>
          <p:cNvSpPr/>
          <p:nvPr/>
        </p:nvSpPr>
        <p:spPr>
          <a:xfrm>
            <a:off x="6526306" y="2051585"/>
            <a:ext cx="5482814" cy="2985433"/>
          </a:xfrm>
          <a:prstGeom prst="rect">
            <a:avLst/>
          </a:prstGeom>
        </p:spPr>
        <p:txBody>
          <a:bodyPr wrap="square">
            <a:spAutoFit/>
          </a:bodyPr>
          <a:lstStyle/>
          <a:p>
            <a:r>
              <a:rPr lang="ro-RO" sz="2000" b="1" dirty="0"/>
              <a:t>6. </a:t>
            </a:r>
            <a:r>
              <a:rPr lang="ro-RO" sz="2400" b="1" dirty="0"/>
              <a:t>D</a:t>
            </a:r>
            <a:r>
              <a:rPr lang="ro-RO" sz="2000" b="1" dirty="0"/>
              <a:t>eci a venit Ieremia la Godolia, fiul lui Ahicam, la Miţpa, şi a trăit cu el în mijlocul poporului care rămăsese în ţară</a:t>
            </a:r>
            <a:r>
              <a:rPr lang="ro-RO" sz="2000" b="1" dirty="0" smtClean="0"/>
              <a:t>.</a:t>
            </a:r>
          </a:p>
          <a:p>
            <a:r>
              <a:rPr lang="ro-RO" sz="2000" b="1" dirty="0"/>
              <a:t>7. </a:t>
            </a:r>
            <a:r>
              <a:rPr lang="ro-RO" sz="2400" b="1" dirty="0"/>
              <a:t>A</a:t>
            </a:r>
            <a:r>
              <a:rPr lang="ro-RO" sz="2000" b="1" dirty="0"/>
              <a:t>uzind toate căpeteniile oştirilor, care erau în câmp cu oamenii lor, că regele Babilonului l-a pus pe Godolia, fiul lui Ahicam, căpetenie peste ţară şi i-a încredinţat lui bărbaţii, femeile şi copiii şi pe aceia din săracii ţării, care n-au fost strămutaţi la Babilon,  </a:t>
            </a:r>
          </a:p>
        </p:txBody>
      </p:sp>
    </p:spTree>
    <p:extLst>
      <p:ext uri="{BB962C8B-B14F-4D97-AF65-F5344CB8AC3E}">
        <p14:creationId xmlns:p14="http://schemas.microsoft.com/office/powerpoint/2010/main" xmlns="" val="224651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593976" cy="6858000"/>
          </a:xfrm>
          <a:prstGeom prst="rect">
            <a:avLst/>
          </a:prstGeom>
        </p:spPr>
      </p:pic>
      <p:sp>
        <p:nvSpPr>
          <p:cNvPr id="4" name="Rectangle 3"/>
          <p:cNvSpPr/>
          <p:nvPr/>
        </p:nvSpPr>
        <p:spPr>
          <a:xfrm>
            <a:off x="495412" y="6353293"/>
            <a:ext cx="4859279" cy="400110"/>
          </a:xfrm>
          <a:prstGeom prst="rect">
            <a:avLst/>
          </a:prstGeom>
          <a:solidFill>
            <a:srgbClr val="00B050"/>
          </a:solidFill>
          <a:ln>
            <a:solidFill>
              <a:schemeClr val="accent1"/>
            </a:solidFill>
          </a:ln>
        </p:spPr>
        <p:txBody>
          <a:bodyPr wrap="none">
            <a:spAutoFit/>
          </a:bodyPr>
          <a:lstStyle/>
          <a:p>
            <a:r>
              <a:rPr lang="ro-RO" sz="2000" b="1" dirty="0">
                <a:solidFill>
                  <a:schemeClr val="bg1"/>
                </a:solidFill>
              </a:rPr>
              <a:t>Au venit din Sichem, din Silo, şi din Samaria </a:t>
            </a:r>
          </a:p>
        </p:txBody>
      </p:sp>
      <p:sp>
        <p:nvSpPr>
          <p:cNvPr id="5" name="Rectangle 4"/>
          <p:cNvSpPr/>
          <p:nvPr/>
        </p:nvSpPr>
        <p:spPr>
          <a:xfrm>
            <a:off x="5909534" y="778343"/>
            <a:ext cx="6096000" cy="5262979"/>
          </a:xfrm>
          <a:prstGeom prst="rect">
            <a:avLst/>
          </a:prstGeom>
        </p:spPr>
        <p:txBody>
          <a:bodyPr>
            <a:spAutoFit/>
          </a:bodyPr>
          <a:lstStyle/>
          <a:p>
            <a:r>
              <a:rPr lang="ro-RO" sz="2000" b="1" dirty="0"/>
              <a:t>8. </a:t>
            </a:r>
            <a:r>
              <a:rPr lang="ro-RO" sz="2400" b="1" dirty="0"/>
              <a:t>A</a:t>
            </a:r>
            <a:r>
              <a:rPr lang="ro-RO" sz="2000" b="1" dirty="0"/>
              <a:t>u venit la Godolia, în Miţpa, Ismael, fiul lui Netania, Iohanan şi Ionatan, fiii lui Carea, Seraia, fiul lui Tanhumet, şi fiii lui Efai Netofitul şi Iezania, fiul lui Maacat, ei şi oamenii lor.  </a:t>
            </a:r>
          </a:p>
          <a:p>
            <a:r>
              <a:rPr lang="ro-RO" sz="2000" b="1" dirty="0"/>
              <a:t>9. </a:t>
            </a:r>
            <a:r>
              <a:rPr lang="ro-RO" sz="2400" b="1" dirty="0"/>
              <a:t>I</a:t>
            </a:r>
            <a:r>
              <a:rPr lang="ro-RO" sz="2000" b="1" dirty="0"/>
              <a:t>ar Godolia, fiul lui Ahicam, fiul lui Şafan, li s-a jurat lor şi oamenilor lor, zicând: "Nu vă temeţi a sluji Caldeilor; rămâneţi în ţară, slujiţi regelui Babilonului şi vă va fi bine</a:t>
            </a:r>
            <a:r>
              <a:rPr lang="ro-RO" sz="2000" b="1" dirty="0" smtClean="0"/>
              <a:t>.</a:t>
            </a:r>
          </a:p>
          <a:p>
            <a:r>
              <a:rPr lang="ro-RO" sz="2000" b="1" dirty="0"/>
              <a:t>10. </a:t>
            </a:r>
            <a:r>
              <a:rPr lang="ro-RO" sz="2400" b="1" dirty="0"/>
              <a:t>I</a:t>
            </a:r>
            <a:r>
              <a:rPr lang="ro-RO" sz="2000" b="1" dirty="0"/>
              <a:t>ar eu voi rămâne în Miţpa, ca să mijlocesc înaintea Caldeilor, care vor veni la noi. Voi însă strângeţi vinul şi fructele verii şi untdelemnul şi le puneţi în vasele voastre şi trăiţi în cetăţile voastre, în care vă aflaţi".  </a:t>
            </a:r>
          </a:p>
          <a:p>
            <a:r>
              <a:rPr lang="ro-RO" sz="2000" b="1" dirty="0"/>
              <a:t>11. </a:t>
            </a:r>
            <a:r>
              <a:rPr lang="ro-RO" sz="2400" b="1" dirty="0"/>
              <a:t>D</a:t>
            </a:r>
            <a:r>
              <a:rPr lang="ro-RO" sz="2000" b="1" dirty="0"/>
              <a:t>e asemenea şi toţi Iudeii care se aflau în Moab, la Amoniţi, în Idumeea şi prin toate ţările, au auzit că regele Babilonului a lăsat o parte din Iudei şi a pus peste ei pe Godolia, fiul lui Ahicam, fiul lui Şafan.    </a:t>
            </a:r>
          </a:p>
        </p:txBody>
      </p:sp>
    </p:spTree>
    <p:extLst>
      <p:ext uri="{BB962C8B-B14F-4D97-AF65-F5344CB8AC3E}">
        <p14:creationId xmlns:p14="http://schemas.microsoft.com/office/powerpoint/2010/main" xmlns="" val="113764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923144"/>
          </a:xfrm>
          <a:prstGeom prst="rect">
            <a:avLst/>
          </a:prstGeom>
        </p:spPr>
      </p:pic>
      <p:sp>
        <p:nvSpPr>
          <p:cNvPr id="3" name="Rectangle 2"/>
          <p:cNvSpPr/>
          <p:nvPr/>
        </p:nvSpPr>
        <p:spPr>
          <a:xfrm>
            <a:off x="0" y="5923144"/>
            <a:ext cx="12192000" cy="769441"/>
          </a:xfrm>
          <a:prstGeom prst="rect">
            <a:avLst/>
          </a:prstGeom>
        </p:spPr>
        <p:txBody>
          <a:bodyPr wrap="square">
            <a:spAutoFit/>
          </a:bodyPr>
          <a:lstStyle/>
          <a:p>
            <a:r>
              <a:rPr lang="ro-RO" sz="2000" b="1" dirty="0"/>
              <a:t>12. </a:t>
            </a:r>
            <a:r>
              <a:rPr lang="ro-RO" sz="2400" b="1" dirty="0"/>
              <a:t>Ş</a:t>
            </a:r>
            <a:r>
              <a:rPr lang="ro-RO" sz="2000" b="1" dirty="0"/>
              <a:t>i s-au întors toţi aceşti Iudei de prin toate locurile pe unde fuseseră împrăştiaţi şi au venit în pământul lui Iuda, la Godolia, în Miţpa, şi au adunat vin şi fructe multe foarte.  </a:t>
            </a:r>
          </a:p>
        </p:txBody>
      </p:sp>
      <p:sp>
        <p:nvSpPr>
          <p:cNvPr id="5" name="Rectangle 4"/>
          <p:cNvSpPr/>
          <p:nvPr/>
        </p:nvSpPr>
        <p:spPr>
          <a:xfrm>
            <a:off x="4585939" y="3244334"/>
            <a:ext cx="3020122" cy="369332"/>
          </a:xfrm>
          <a:prstGeom prst="rect">
            <a:avLst/>
          </a:prstGeom>
        </p:spPr>
        <p:txBody>
          <a:bodyPr wrap="none">
            <a:spAutoFit/>
          </a:bodyPr>
          <a:lstStyle/>
          <a:p>
            <a:r>
              <a:rPr lang="ro-RO" dirty="0"/>
              <a:t>Ieremia onorat de babilonieni </a:t>
            </a:r>
          </a:p>
        </p:txBody>
      </p:sp>
      <p:sp>
        <p:nvSpPr>
          <p:cNvPr id="6" name="Rectangle 5"/>
          <p:cNvSpPr/>
          <p:nvPr/>
        </p:nvSpPr>
        <p:spPr>
          <a:xfrm>
            <a:off x="2883229" y="5374348"/>
            <a:ext cx="3405419" cy="400110"/>
          </a:xfrm>
          <a:prstGeom prst="rect">
            <a:avLst/>
          </a:prstGeom>
          <a:solidFill>
            <a:srgbClr val="00B050"/>
          </a:solidFill>
        </p:spPr>
        <p:txBody>
          <a:bodyPr wrap="none">
            <a:spAutoFit/>
          </a:bodyPr>
          <a:lstStyle/>
          <a:p>
            <a:r>
              <a:rPr lang="ro-RO" sz="2000" b="1" dirty="0">
                <a:solidFill>
                  <a:schemeClr val="bg1"/>
                </a:solidFill>
              </a:rPr>
              <a:t>Ieremia onorat de babilonieni </a:t>
            </a:r>
          </a:p>
        </p:txBody>
      </p:sp>
    </p:spTree>
    <p:extLst>
      <p:ext uri="{BB962C8B-B14F-4D97-AF65-F5344CB8AC3E}">
        <p14:creationId xmlns:p14="http://schemas.microsoft.com/office/powerpoint/2010/main" xmlns="" val="196631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819887" cy="6858000"/>
          </a:xfrm>
          <a:prstGeom prst="rect">
            <a:avLst/>
          </a:prstGeom>
        </p:spPr>
      </p:pic>
      <p:sp>
        <p:nvSpPr>
          <p:cNvPr id="3" name="Rectangle 2"/>
          <p:cNvSpPr/>
          <p:nvPr/>
        </p:nvSpPr>
        <p:spPr>
          <a:xfrm>
            <a:off x="5995595" y="1271718"/>
            <a:ext cx="6096000" cy="4955203"/>
          </a:xfrm>
          <a:prstGeom prst="rect">
            <a:avLst/>
          </a:prstGeom>
        </p:spPr>
        <p:txBody>
          <a:bodyPr>
            <a:spAutoFit/>
          </a:bodyPr>
          <a:lstStyle/>
          <a:p>
            <a:r>
              <a:rPr lang="ro-RO" sz="2000" b="1" dirty="0"/>
              <a:t>13. </a:t>
            </a:r>
            <a:r>
              <a:rPr lang="ro-RO" sz="2400" b="1" dirty="0"/>
              <a:t>I</a:t>
            </a:r>
            <a:r>
              <a:rPr lang="ro-RO" sz="2000" b="1" dirty="0"/>
              <a:t>ar Iohanan, fiul lui Carea, şi toate căpeteniile oştirii, care erau în câmp, au venit la Godolia, în Miţpa, şi au zis către dânsul:  </a:t>
            </a:r>
          </a:p>
          <a:p>
            <a:r>
              <a:rPr lang="ro-RO" sz="2000" b="1" dirty="0"/>
              <a:t>14. "</a:t>
            </a:r>
            <a:r>
              <a:rPr lang="ro-RO" sz="2400" b="1" dirty="0"/>
              <a:t>Ş</a:t>
            </a:r>
            <a:r>
              <a:rPr lang="ro-RO" sz="2000" b="1" dirty="0"/>
              <a:t>tii tu oare că Baalis, regele Amoniţilor, a trimis pe Ismael, fiul lui Netania, ca să te ucidă?" Dar Godolia, fiul lui Ahicam, nu i-a crezut.  </a:t>
            </a:r>
          </a:p>
          <a:p>
            <a:r>
              <a:rPr lang="ro-RO" sz="2000" b="1" dirty="0"/>
              <a:t>15. </a:t>
            </a:r>
            <a:r>
              <a:rPr lang="ro-RO" sz="2400" b="1" dirty="0"/>
              <a:t>A</a:t>
            </a:r>
            <a:r>
              <a:rPr lang="ro-RO" sz="2000" b="1" dirty="0"/>
              <a:t>tunci Iohanan, fiul lui Carea, a spus lui Godolia în taină, la Miţpa: "Dă-mi voie să mă duc să ucid pe Ismael, fiul lui Netania, şi nimeni nu va afla. De ce să-l laşi să te ucidă el pe tine şi să se risipească toţi cei din Iuda, care s-au adunat la tine şi să piară rămăşiţa lui Iuda?"  </a:t>
            </a:r>
          </a:p>
          <a:p>
            <a:r>
              <a:rPr lang="ro-RO" sz="2000" b="1" dirty="0"/>
              <a:t>16. </a:t>
            </a:r>
            <a:r>
              <a:rPr lang="ro-RO" sz="2400" b="1" dirty="0"/>
              <a:t>Î</a:t>
            </a:r>
            <a:r>
              <a:rPr lang="ro-RO" sz="2000" b="1" dirty="0"/>
              <a:t>nsă Godolia, fiul lui Ahicam, a zis către Iohanan, fiul lui Carea: "Să nu faci aceasta, căci tu grăieşti neadevăr despre Ismael!" </a:t>
            </a:r>
          </a:p>
        </p:txBody>
      </p:sp>
    </p:spTree>
    <p:extLst>
      <p:ext uri="{BB962C8B-B14F-4D97-AF65-F5344CB8AC3E}">
        <p14:creationId xmlns:p14="http://schemas.microsoft.com/office/powerpoint/2010/main" xmlns="" val="67423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Rectangle 1"/>
          <p:cNvSpPr/>
          <p:nvPr/>
        </p:nvSpPr>
        <p:spPr>
          <a:xfrm>
            <a:off x="0" y="2551837"/>
            <a:ext cx="12192000" cy="1569660"/>
          </a:xfrm>
          <a:prstGeom prst="rect">
            <a:avLst/>
          </a:prstGeom>
        </p:spPr>
        <p:txBody>
          <a:bodyPr wrap="square">
            <a:spAutoFit/>
          </a:bodyPr>
          <a:lstStyle/>
          <a:p>
            <a:pPr algn="ctr"/>
            <a:r>
              <a:rPr lang="ro-RO" sz="2400" b="1" dirty="0" smtClean="0"/>
              <a:t>Când sufletul nostru este în întregime îndreptat spre Dumnezeu... toate întrebările încetează... Nu mai există decât o întrebare... Cum să dobândim pe Duhul Sfânt în noi şi să-L păstrăm...!</a:t>
            </a:r>
          </a:p>
          <a:p>
            <a:pPr algn="ctr"/>
            <a:r>
              <a:rPr lang="ro-RO" sz="2400" b="1" dirty="0" smtClean="0"/>
              <a:t> Profesor Gheorghe Donea</a:t>
            </a:r>
          </a:p>
          <a:p>
            <a:pPr algn="ctr"/>
            <a:r>
              <a:rPr lang="ro-RO" sz="2400" b="1" dirty="0" smtClean="0"/>
              <a:t>donea_gheorghe@yahoo.com </a:t>
            </a:r>
            <a:endParaRPr lang="ro-RO" sz="2400" b="1" dirty="0"/>
          </a:p>
        </p:txBody>
      </p:sp>
    </p:spTree>
    <p:extLst>
      <p:ext uri="{BB962C8B-B14F-4D97-AF65-F5344CB8AC3E}">
        <p14:creationId xmlns:p14="http://schemas.microsoft.com/office/powerpoint/2010/main" xmlns="" val="1270036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459</Words>
  <Application>Microsoft Office PowerPoint</Application>
  <PresentationFormat>Custom</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Donea Gheorghe</dc:creator>
  <cp:lastModifiedBy>A</cp:lastModifiedBy>
  <cp:revision>9</cp:revision>
  <dcterms:created xsi:type="dcterms:W3CDTF">2018-09-29T04:13:08Z</dcterms:created>
  <dcterms:modified xsi:type="dcterms:W3CDTF">2018-09-30T15:04:34Z</dcterms:modified>
</cp:coreProperties>
</file>