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63" r:id="rId15"/>
    <p:sldId id="270" r:id="rId16"/>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69" autoAdjust="0"/>
    <p:restoredTop sz="94660"/>
  </p:normalViewPr>
  <p:slideViewPr>
    <p:cSldViewPr snapToGrid="0">
      <p:cViewPr varScale="1">
        <p:scale>
          <a:sx n="89" d="100"/>
          <a:sy n="89" d="100"/>
        </p:scale>
        <p:origin x="168" y="78"/>
      </p:cViewPr>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1DD42141-95D5-4FB0-848E-90D25AA7E283}"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312325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DD42141-95D5-4FB0-848E-90D25AA7E283}"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296903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DD42141-95D5-4FB0-848E-90D25AA7E283}"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396238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1DD42141-95D5-4FB0-848E-90D25AA7E283}"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75052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D42141-95D5-4FB0-848E-90D25AA7E283}" type="datetimeFigureOut">
              <a:rPr lang="ro-RO" smtClean="0"/>
              <a:pPr/>
              <a:t>30.09.2018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164875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1DD42141-95D5-4FB0-848E-90D25AA7E283}"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309955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1DD42141-95D5-4FB0-848E-90D25AA7E283}" type="datetimeFigureOut">
              <a:rPr lang="ro-RO" smtClean="0"/>
              <a:pPr/>
              <a:t>30.09.2018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232698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1DD42141-95D5-4FB0-848E-90D25AA7E283}" type="datetimeFigureOut">
              <a:rPr lang="ro-RO" smtClean="0"/>
              <a:pPr/>
              <a:t>30.09.2018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392551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42141-95D5-4FB0-848E-90D25AA7E283}" type="datetimeFigureOut">
              <a:rPr lang="ro-RO" smtClean="0"/>
              <a:pPr/>
              <a:t>30.09.2018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421767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42141-95D5-4FB0-848E-90D25AA7E283}"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1776134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42141-95D5-4FB0-848E-90D25AA7E283}" type="datetimeFigureOut">
              <a:rPr lang="ro-RO" smtClean="0"/>
              <a:pPr/>
              <a:t>30.09.2018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171565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42141-95D5-4FB0-848E-90D25AA7E283}" type="datetimeFigureOut">
              <a:rPr lang="ro-RO" smtClean="0"/>
              <a:pPr/>
              <a:t>30.09.2018</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ABDE8-7A65-4513-B9A4-450989FAA8DB}" type="slidenum">
              <a:rPr lang="ro-RO" smtClean="0"/>
              <a:pPr/>
              <a:t>‹#›</a:t>
            </a:fld>
            <a:endParaRPr lang="ro-RO"/>
          </a:p>
        </p:txBody>
      </p:sp>
    </p:spTree>
    <p:extLst>
      <p:ext uri="{BB962C8B-B14F-4D97-AF65-F5344CB8AC3E}">
        <p14:creationId xmlns:p14="http://schemas.microsoft.com/office/powerpoint/2010/main" xmlns="" val="290915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294411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378824" cy="6858000"/>
          </a:xfrm>
          <a:prstGeom prst="rect">
            <a:avLst/>
          </a:prstGeom>
        </p:spPr>
      </p:pic>
      <p:sp>
        <p:nvSpPr>
          <p:cNvPr id="3" name="Rectangle 2"/>
          <p:cNvSpPr/>
          <p:nvPr/>
        </p:nvSpPr>
        <p:spPr>
          <a:xfrm>
            <a:off x="1451302" y="6191929"/>
            <a:ext cx="2215799" cy="400110"/>
          </a:xfrm>
          <a:prstGeom prst="rect">
            <a:avLst/>
          </a:prstGeom>
          <a:solidFill>
            <a:srgbClr val="00B050"/>
          </a:solidFill>
        </p:spPr>
        <p:txBody>
          <a:bodyPr wrap="none">
            <a:spAutoFit/>
          </a:bodyPr>
          <a:lstStyle/>
          <a:p>
            <a:r>
              <a:rPr lang="ro-RO" sz="2000" b="1" dirty="0">
                <a:solidFill>
                  <a:schemeClr val="bg1"/>
                </a:solidFill>
              </a:rPr>
              <a:t>Prooroci mincinoşi </a:t>
            </a:r>
          </a:p>
        </p:txBody>
      </p:sp>
      <p:sp>
        <p:nvSpPr>
          <p:cNvPr id="4" name="Rectangle 3"/>
          <p:cNvSpPr/>
          <p:nvPr/>
        </p:nvSpPr>
        <p:spPr>
          <a:xfrm>
            <a:off x="5533017" y="1439863"/>
            <a:ext cx="6096000" cy="3724096"/>
          </a:xfrm>
          <a:prstGeom prst="rect">
            <a:avLst/>
          </a:prstGeom>
        </p:spPr>
        <p:txBody>
          <a:bodyPr>
            <a:spAutoFit/>
          </a:bodyPr>
          <a:lstStyle/>
          <a:p>
            <a:r>
              <a:rPr lang="ro-RO" sz="2000" b="1" dirty="0"/>
              <a:t>25. </a:t>
            </a:r>
            <a:r>
              <a:rPr lang="ro-RO" sz="2400" b="1" dirty="0"/>
              <a:t>A</a:t>
            </a:r>
            <a:r>
              <a:rPr lang="ro-RO" sz="2000" b="1" dirty="0"/>
              <a:t>m auzit ce zic proorocii care profeţesc minciună în numele Meu. Ei zic: "Am visat, am văzut în vis".  </a:t>
            </a:r>
          </a:p>
          <a:p>
            <a:r>
              <a:rPr lang="ro-RO" sz="2000" b="1" dirty="0"/>
              <a:t>26. </a:t>
            </a:r>
            <a:r>
              <a:rPr lang="ro-RO" sz="2400" b="1" dirty="0"/>
              <a:t>P</a:t>
            </a:r>
            <a:r>
              <a:rPr lang="ro-RO" sz="2000" b="1" dirty="0"/>
              <a:t>ână când proorocii aceştia vor spune minciuni şi vor vesti înşelătoria inimii lor?  </a:t>
            </a:r>
          </a:p>
          <a:p>
            <a:r>
              <a:rPr lang="ro-RO" sz="2000" b="1" dirty="0"/>
              <a:t>27. </a:t>
            </a:r>
            <a:r>
              <a:rPr lang="ro-RO" sz="2400" b="1" dirty="0"/>
              <a:t>C</a:t>
            </a:r>
            <a:r>
              <a:rPr lang="ro-RO" sz="2000" b="1" dirty="0"/>
              <a:t>red ei cu visele lor, pe care şi le povestesc unul altuia, să facă uitat, poporului Meu, numele Meu, aşa cum au uitat părinţii lor numele Meu pentru Baal?  </a:t>
            </a:r>
          </a:p>
          <a:p>
            <a:r>
              <a:rPr lang="ro-RO" sz="2000" b="1" dirty="0"/>
              <a:t>28. </a:t>
            </a:r>
            <a:r>
              <a:rPr lang="ro-RO" sz="2400" b="1" dirty="0"/>
              <a:t>P</a:t>
            </a:r>
            <a:r>
              <a:rPr lang="ro-RO" sz="2000" b="1" dirty="0"/>
              <a:t>roorocul care a văzut vis, povestească-l ca vis, iar cel ce are cuvântul Meu, acela să spună cuvântul Meu adevărat. Ce legătură poate fi între pleavă şi grăuntele de grâu curat, zice Domnul?  </a:t>
            </a:r>
          </a:p>
        </p:txBody>
      </p:sp>
    </p:spTree>
    <p:extLst>
      <p:ext uri="{BB962C8B-B14F-4D97-AF65-F5344CB8AC3E}">
        <p14:creationId xmlns:p14="http://schemas.microsoft.com/office/powerpoint/2010/main" xmlns="" val="173293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4505719"/>
          </a:xfrm>
          <a:prstGeom prst="rect">
            <a:avLst/>
          </a:prstGeom>
        </p:spPr>
      </p:pic>
      <p:sp>
        <p:nvSpPr>
          <p:cNvPr id="3" name="Rectangle 2"/>
          <p:cNvSpPr/>
          <p:nvPr/>
        </p:nvSpPr>
        <p:spPr>
          <a:xfrm>
            <a:off x="9194705" y="4105610"/>
            <a:ext cx="2997295" cy="400110"/>
          </a:xfrm>
          <a:prstGeom prst="rect">
            <a:avLst/>
          </a:prstGeom>
          <a:solidFill>
            <a:srgbClr val="00B050"/>
          </a:solidFill>
        </p:spPr>
        <p:txBody>
          <a:bodyPr wrap="none">
            <a:spAutoFit/>
          </a:bodyPr>
          <a:lstStyle/>
          <a:p>
            <a:r>
              <a:rPr lang="ro-RO" sz="2000" b="1" dirty="0">
                <a:solidFill>
                  <a:schemeClr val="bg1"/>
                </a:solidFill>
              </a:rPr>
              <a:t>Ieremia condamnă Preoţii </a:t>
            </a:r>
          </a:p>
        </p:txBody>
      </p:sp>
      <p:sp>
        <p:nvSpPr>
          <p:cNvPr id="4" name="Rectangle 3"/>
          <p:cNvSpPr/>
          <p:nvPr/>
        </p:nvSpPr>
        <p:spPr>
          <a:xfrm>
            <a:off x="0" y="4505720"/>
            <a:ext cx="12192000" cy="2185214"/>
          </a:xfrm>
          <a:prstGeom prst="rect">
            <a:avLst/>
          </a:prstGeom>
        </p:spPr>
        <p:txBody>
          <a:bodyPr wrap="square">
            <a:spAutoFit/>
          </a:bodyPr>
          <a:lstStyle/>
          <a:p>
            <a:r>
              <a:rPr lang="ro-RO" sz="2000" b="1" dirty="0"/>
              <a:t>29. </a:t>
            </a:r>
            <a:r>
              <a:rPr lang="ro-RO" sz="2400" b="1" dirty="0"/>
              <a:t>C</a:t>
            </a:r>
            <a:r>
              <a:rPr lang="ro-RO" sz="2000" b="1" dirty="0"/>
              <a:t>uvântul Meu nu este el, oare, ca un foc, zice Domnul, ca un ciocan care sfărâmă stânca?  </a:t>
            </a:r>
          </a:p>
          <a:p>
            <a:r>
              <a:rPr lang="ro-RO" sz="2000" b="1" dirty="0"/>
              <a:t>30. </a:t>
            </a:r>
            <a:r>
              <a:rPr lang="ro-RO" sz="2400" b="1" dirty="0"/>
              <a:t>D</a:t>
            </a:r>
            <a:r>
              <a:rPr lang="ro-RO" sz="2000" b="1" dirty="0"/>
              <a:t>e aceea iată Eu, zice Domnul, sunt împotriva proorocilor care fură cuvântul Meu unul de la altul.  </a:t>
            </a:r>
          </a:p>
          <a:p>
            <a:r>
              <a:rPr lang="ro-RO" sz="2000" b="1" dirty="0"/>
              <a:t>31. </a:t>
            </a:r>
            <a:r>
              <a:rPr lang="ro-RO" sz="2400" b="1" dirty="0"/>
              <a:t>D</a:t>
            </a:r>
            <a:r>
              <a:rPr lang="ro-RO" sz="2000" b="1" dirty="0"/>
              <a:t>eoarece Eu, zice Domnul, sunt împotriva proorocilor care vorbesc cu limba lor, dar zic: "El a spus".  </a:t>
            </a:r>
          </a:p>
          <a:p>
            <a:r>
              <a:rPr lang="ro-RO" sz="2000" b="1" dirty="0"/>
              <a:t>32. </a:t>
            </a:r>
            <a:r>
              <a:rPr lang="ro-RO" sz="2400" b="1" dirty="0"/>
              <a:t>T</a:t>
            </a:r>
            <a:r>
              <a:rPr lang="ro-RO" sz="2000" b="1" dirty="0"/>
              <a:t>ot Eu, zice Domnul, sunt împotriva proorocilor care spun visuri mincinoase, care le povestesc pe acestea şi duc pe poporul Meu la rătăcire cu amăgirile lor şi cu linguşirile lor, deşi Eu nu i-am trimis, nici le-am poruncit; ei nu aduc nici un folos poporului acestuia, zice Domnul.  </a:t>
            </a:r>
          </a:p>
        </p:txBody>
      </p:sp>
    </p:spTree>
    <p:extLst>
      <p:ext uri="{BB962C8B-B14F-4D97-AF65-F5344CB8AC3E}">
        <p14:creationId xmlns:p14="http://schemas.microsoft.com/office/powerpoint/2010/main" xmlns="" val="183387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4887595"/>
          </a:xfrm>
          <a:prstGeom prst="rect">
            <a:avLst/>
          </a:prstGeom>
        </p:spPr>
      </p:pic>
      <p:sp>
        <p:nvSpPr>
          <p:cNvPr id="3" name="Rectangle 2"/>
          <p:cNvSpPr/>
          <p:nvPr/>
        </p:nvSpPr>
        <p:spPr>
          <a:xfrm>
            <a:off x="0" y="4887596"/>
            <a:ext cx="12192000" cy="1815882"/>
          </a:xfrm>
          <a:prstGeom prst="rect">
            <a:avLst/>
          </a:prstGeom>
        </p:spPr>
        <p:txBody>
          <a:bodyPr wrap="square">
            <a:spAutoFit/>
          </a:bodyPr>
          <a:lstStyle/>
          <a:p>
            <a:r>
              <a:rPr lang="ro-RO" sz="2000" b="1" dirty="0"/>
              <a:t>33. </a:t>
            </a:r>
            <a:r>
              <a:rPr lang="ro-RO" sz="2400" b="1" dirty="0"/>
              <a:t>D</a:t>
            </a:r>
            <a:r>
              <a:rPr lang="ro-RO" sz="2000" b="1" dirty="0"/>
              <a:t>eci, de te va întreba poporul acesta, sau vreun prooroc, sau vreun preot: "Care este ameninţarea Domnului?" Să le spui: "Ce ameninţare? Am să vă înlătur", zice Domnul.  </a:t>
            </a:r>
          </a:p>
          <a:p>
            <a:r>
              <a:rPr lang="ro-RO" sz="2000" b="1" dirty="0"/>
              <a:t>34. </a:t>
            </a:r>
            <a:r>
              <a:rPr lang="ro-RO" sz="2400" b="1" dirty="0"/>
              <a:t>I</a:t>
            </a:r>
            <a:r>
              <a:rPr lang="ro-RO" sz="2000" b="1" dirty="0"/>
              <a:t>ar dacă un prooroc sau preot, sau poporul va zice: "Este ameninţarea Domnului", voi pedepsi pe omul acela şi casa lui.</a:t>
            </a:r>
          </a:p>
          <a:p>
            <a:r>
              <a:rPr lang="ro-RO" sz="2000" b="1" dirty="0"/>
              <a:t>35. </a:t>
            </a:r>
            <a:r>
              <a:rPr lang="ro-RO" sz="2400" b="1" dirty="0"/>
              <a:t>A</a:t>
            </a:r>
            <a:r>
              <a:rPr lang="ro-RO" sz="2000" b="1" dirty="0"/>
              <a:t>şa să ziceţi unul către altul şi frate către frate: "Ce-a răspuns Domnul?" sau: "Ce-a zis Domnul?"  </a:t>
            </a:r>
          </a:p>
        </p:txBody>
      </p:sp>
      <p:sp>
        <p:nvSpPr>
          <p:cNvPr id="4" name="Rectangle 3"/>
          <p:cNvSpPr/>
          <p:nvPr/>
        </p:nvSpPr>
        <p:spPr>
          <a:xfrm>
            <a:off x="4270463" y="136279"/>
            <a:ext cx="2997295" cy="400110"/>
          </a:xfrm>
          <a:prstGeom prst="rect">
            <a:avLst/>
          </a:prstGeom>
          <a:solidFill>
            <a:srgbClr val="00B050"/>
          </a:solidFill>
        </p:spPr>
        <p:txBody>
          <a:bodyPr wrap="none">
            <a:spAutoFit/>
          </a:bodyPr>
          <a:lstStyle/>
          <a:p>
            <a:r>
              <a:rPr lang="ro-RO" sz="2000" b="1" dirty="0">
                <a:solidFill>
                  <a:schemeClr val="bg1"/>
                </a:solidFill>
              </a:rPr>
              <a:t>Ieremia condamnă Preoţii </a:t>
            </a:r>
          </a:p>
        </p:txBody>
      </p:sp>
    </p:spTree>
    <p:extLst>
      <p:ext uri="{BB962C8B-B14F-4D97-AF65-F5344CB8AC3E}">
        <p14:creationId xmlns:p14="http://schemas.microsoft.com/office/powerpoint/2010/main" xmlns="" val="351504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87614" cy="6858000"/>
          </a:xfrm>
          <a:prstGeom prst="rect">
            <a:avLst/>
          </a:prstGeom>
        </p:spPr>
      </p:pic>
      <p:sp>
        <p:nvSpPr>
          <p:cNvPr id="3" name="Rectangle 2"/>
          <p:cNvSpPr/>
          <p:nvPr/>
        </p:nvSpPr>
        <p:spPr>
          <a:xfrm>
            <a:off x="5909534" y="766732"/>
            <a:ext cx="6096000" cy="5324535"/>
          </a:xfrm>
          <a:prstGeom prst="rect">
            <a:avLst/>
          </a:prstGeom>
        </p:spPr>
        <p:txBody>
          <a:bodyPr>
            <a:spAutoFit/>
          </a:bodyPr>
          <a:lstStyle/>
          <a:p>
            <a:r>
              <a:rPr lang="ro-RO" sz="2000" b="1" dirty="0"/>
              <a:t>36. </a:t>
            </a:r>
            <a:r>
              <a:rPr lang="ro-RO" sz="2400" b="1" dirty="0"/>
              <a:t>I</a:t>
            </a:r>
            <a:r>
              <a:rPr lang="ro-RO" sz="2000" b="1" dirty="0"/>
              <a:t>ar cuvântul acesta: "Ameninţare de la Domnul", de-acum să nu-l mai întrebuinţaţi, că ameninţare va fi unui astfel de om cuvântul lui, pentru că stricaţi cuvintele Domnului celui viu, cuvintele Domnului Savaot, cuvintele Dumnezeului nostru.  </a:t>
            </a:r>
          </a:p>
          <a:p>
            <a:r>
              <a:rPr lang="ro-RO" sz="2000" b="1" dirty="0"/>
              <a:t>37. </a:t>
            </a:r>
            <a:r>
              <a:rPr lang="ro-RO" sz="2400" b="1" dirty="0"/>
              <a:t>A</a:t>
            </a:r>
            <a:r>
              <a:rPr lang="ro-RO" sz="2000" b="1" dirty="0"/>
              <a:t>şa să zici proorocului: "Ce a răspuns Domnul?", sau: "Ce a zis Domnul?"  </a:t>
            </a:r>
          </a:p>
          <a:p>
            <a:r>
              <a:rPr lang="ro-RO" sz="2000" b="1" dirty="0"/>
              <a:t>38. </a:t>
            </a:r>
            <a:r>
              <a:rPr lang="ro-RO" sz="2400" b="1" dirty="0"/>
              <a:t>Ş</a:t>
            </a:r>
            <a:r>
              <a:rPr lang="ro-RO" sz="2000" b="1" dirty="0"/>
              <a:t>i de veţi mai zice: "Ameninţare de la Domnul", apoi aşa zice Domnul: Pentru că spuneţi acea vorbă: "Ameninţare de la Domnul" când Eu am trimis să vi se spună: Nu mai ziceţi "Ameninţare de la Domnul",  </a:t>
            </a:r>
          </a:p>
          <a:p>
            <a:r>
              <a:rPr lang="ro-RO" sz="2000" b="1" dirty="0"/>
              <a:t>39. </a:t>
            </a:r>
            <a:r>
              <a:rPr lang="ro-RO" sz="2400" b="1" dirty="0"/>
              <a:t>D</a:t>
            </a:r>
            <a:r>
              <a:rPr lang="ro-RO" sz="2000" b="1" dirty="0"/>
              <a:t>e aceea, iată vă voi uita cu totul şi vă voi părăsi, şi cetatea aceasta, pe care v-am dat-o vouă şi părinţilor voştri, o voi lepăda de la faţa Mea,  </a:t>
            </a:r>
          </a:p>
          <a:p>
            <a:r>
              <a:rPr lang="ro-RO" sz="2000" b="1" dirty="0"/>
              <a:t>40. </a:t>
            </a:r>
            <a:r>
              <a:rPr lang="ro-RO" sz="2400" b="1" dirty="0"/>
              <a:t>Ş</a:t>
            </a:r>
            <a:r>
              <a:rPr lang="ro-RO" sz="2000" b="1" dirty="0"/>
              <a:t>i voi pune asupra voastră ocară şi necinste veşnică care nu se vor uita". </a:t>
            </a:r>
          </a:p>
        </p:txBody>
      </p:sp>
      <p:sp>
        <p:nvSpPr>
          <p:cNvPr id="4" name="Rectangle 3"/>
          <p:cNvSpPr/>
          <p:nvPr/>
        </p:nvSpPr>
        <p:spPr>
          <a:xfrm>
            <a:off x="386952" y="232193"/>
            <a:ext cx="2997295" cy="400110"/>
          </a:xfrm>
          <a:prstGeom prst="rect">
            <a:avLst/>
          </a:prstGeom>
          <a:solidFill>
            <a:srgbClr val="00B050"/>
          </a:solidFill>
        </p:spPr>
        <p:txBody>
          <a:bodyPr wrap="none">
            <a:spAutoFit/>
          </a:bodyPr>
          <a:lstStyle/>
          <a:p>
            <a:r>
              <a:rPr lang="ro-RO" sz="2000" b="1" dirty="0">
                <a:solidFill>
                  <a:schemeClr val="bg1"/>
                </a:solidFill>
              </a:rPr>
              <a:t>Ieremia condamnă Preoţii </a:t>
            </a:r>
          </a:p>
        </p:txBody>
      </p:sp>
    </p:spTree>
    <p:extLst>
      <p:ext uri="{BB962C8B-B14F-4D97-AF65-F5344CB8AC3E}">
        <p14:creationId xmlns:p14="http://schemas.microsoft.com/office/powerpoint/2010/main" xmlns="" val="2496139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1"/>
          <p:cNvSpPr/>
          <p:nvPr/>
        </p:nvSpPr>
        <p:spPr>
          <a:xfrm>
            <a:off x="0" y="2551837"/>
            <a:ext cx="12192000" cy="1569660"/>
          </a:xfrm>
          <a:prstGeom prst="rect">
            <a:avLst/>
          </a:prstGeom>
        </p:spPr>
        <p:txBody>
          <a:bodyPr wrap="square">
            <a:spAutoFit/>
          </a:bodyPr>
          <a:lstStyle/>
          <a:p>
            <a:pPr algn="ctr"/>
            <a:r>
              <a:rPr lang="ro-RO" sz="2400" b="1" dirty="0" smtClean="0"/>
              <a:t>Când sufletul nostru este în întregime îndreptat spre Dumnezeu... toate întrebările încetează... Nu mai există decât o întrebare... Cum să dobândim pe Duhul Sfânt în noi şi să-L păstrăm...!</a:t>
            </a:r>
          </a:p>
          <a:p>
            <a:pPr algn="ctr"/>
            <a:r>
              <a:rPr lang="ro-RO" sz="2400" b="1" dirty="0" smtClean="0"/>
              <a:t> Profesor Gheorghe Donea</a:t>
            </a:r>
          </a:p>
          <a:p>
            <a:pPr algn="ctr"/>
            <a:r>
              <a:rPr lang="ro-RO" sz="2400" b="1" dirty="0" smtClean="0"/>
              <a:t>donea_gheorghe@yahoo.com </a:t>
            </a:r>
            <a:endParaRPr lang="ro-RO" sz="2400" b="1" dirty="0"/>
          </a:p>
        </p:txBody>
      </p:sp>
    </p:spTree>
    <p:extLst>
      <p:ext uri="{BB962C8B-B14F-4D97-AF65-F5344CB8AC3E}">
        <p14:creationId xmlns:p14="http://schemas.microsoft.com/office/powerpoint/2010/main" xmlns="" val="148711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2192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625600" y="2362201"/>
            <a:ext cx="90424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5563978"/>
          </a:xfrm>
          <a:prstGeom prst="rect">
            <a:avLst/>
          </a:prstGeom>
        </p:spPr>
      </p:pic>
      <p:sp>
        <p:nvSpPr>
          <p:cNvPr id="3" name="Rectangle 2"/>
          <p:cNvSpPr/>
          <p:nvPr/>
        </p:nvSpPr>
        <p:spPr>
          <a:xfrm>
            <a:off x="0" y="5563978"/>
            <a:ext cx="12192000" cy="1138773"/>
          </a:xfrm>
          <a:prstGeom prst="rect">
            <a:avLst/>
          </a:prstGeom>
        </p:spPr>
        <p:txBody>
          <a:bodyPr wrap="square">
            <a:spAutoFit/>
          </a:bodyPr>
          <a:lstStyle/>
          <a:p>
            <a:r>
              <a:rPr lang="ro-RO" sz="2000" b="1" dirty="0"/>
              <a:t>1. "</a:t>
            </a:r>
            <a:r>
              <a:rPr lang="ro-RO" sz="2400" b="1" dirty="0"/>
              <a:t>V</a:t>
            </a:r>
            <a:r>
              <a:rPr lang="ro-RO" sz="2000" b="1" dirty="0"/>
              <a:t>ai de părinţii care pierd şi împrăştie oile turmei Mele, zice Domnul.  </a:t>
            </a:r>
          </a:p>
          <a:p>
            <a:r>
              <a:rPr lang="ro-RO" sz="2000" b="1" dirty="0"/>
              <a:t>2. </a:t>
            </a:r>
            <a:r>
              <a:rPr lang="ro-RO" sz="2400" b="1" dirty="0"/>
              <a:t>D</a:t>
            </a:r>
            <a:r>
              <a:rPr lang="ro-RO" sz="2000" b="1" dirty="0"/>
              <a:t>e aceea, aşa zice Domnul Dumnezeul lui Israel către păstorii care pasc pe poporul Meu: Aţi risipit oile Mele şi le-aţi împrăştiat şi nu le-aţi păzit; de aceea, vă voi pedepsi pentru faptele voastre cele rele, zice Domnul.  </a:t>
            </a:r>
          </a:p>
        </p:txBody>
      </p:sp>
      <p:sp>
        <p:nvSpPr>
          <p:cNvPr id="4" name="Rectangle 3"/>
          <p:cNvSpPr/>
          <p:nvPr/>
        </p:nvSpPr>
        <p:spPr>
          <a:xfrm>
            <a:off x="98999" y="5051619"/>
            <a:ext cx="5918928" cy="400110"/>
          </a:xfrm>
          <a:prstGeom prst="rect">
            <a:avLst/>
          </a:prstGeom>
          <a:solidFill>
            <a:srgbClr val="00B050"/>
          </a:solidFill>
        </p:spPr>
        <p:txBody>
          <a:bodyPr wrap="none">
            <a:spAutoFit/>
          </a:bodyPr>
          <a:lstStyle/>
          <a:p>
            <a:r>
              <a:rPr lang="ro-RO" sz="2000" b="1" dirty="0">
                <a:solidFill>
                  <a:schemeClr val="bg1"/>
                </a:solidFill>
              </a:rPr>
              <a:t>Aţi risipit oile Mele şi le-aţi împrăştiat şi nu le-aţi păzit</a:t>
            </a:r>
          </a:p>
        </p:txBody>
      </p:sp>
    </p:spTree>
    <p:extLst>
      <p:ext uri="{BB962C8B-B14F-4D97-AF65-F5344CB8AC3E}">
        <p14:creationId xmlns:p14="http://schemas.microsoft.com/office/powerpoint/2010/main" xmlns="" val="158545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5295037"/>
          </a:xfrm>
          <a:prstGeom prst="rect">
            <a:avLst/>
          </a:prstGeom>
        </p:spPr>
      </p:pic>
      <p:sp>
        <p:nvSpPr>
          <p:cNvPr id="3" name="Rectangle 2"/>
          <p:cNvSpPr/>
          <p:nvPr/>
        </p:nvSpPr>
        <p:spPr>
          <a:xfrm>
            <a:off x="0" y="5295037"/>
            <a:ext cx="12192000" cy="1446550"/>
          </a:xfrm>
          <a:prstGeom prst="rect">
            <a:avLst/>
          </a:prstGeom>
        </p:spPr>
        <p:txBody>
          <a:bodyPr wrap="square">
            <a:spAutoFit/>
          </a:bodyPr>
          <a:lstStyle/>
          <a:p>
            <a:r>
              <a:rPr lang="ro-RO" sz="2000" b="1" dirty="0"/>
              <a:t>3. </a:t>
            </a:r>
            <a:r>
              <a:rPr lang="ro-RO" sz="2400" b="1" dirty="0"/>
              <a:t>Ş</a:t>
            </a:r>
            <a:r>
              <a:rPr lang="ro-RO" sz="2000" b="1" dirty="0"/>
              <a:t>i voi aduna rămăşiţele turmei Mele din toate ţările prin care le-am risipit, le voi întoarce la staulele lor şi vor naşte şi se vor înmulţi.  </a:t>
            </a:r>
          </a:p>
          <a:p>
            <a:r>
              <a:rPr lang="ro-RO" sz="2000" b="1" dirty="0"/>
              <a:t>4. </a:t>
            </a:r>
            <a:r>
              <a:rPr lang="ro-RO" sz="2400" b="1" dirty="0"/>
              <a:t>V</a:t>
            </a:r>
            <a:r>
              <a:rPr lang="ro-RO" sz="2000" b="1" dirty="0"/>
              <a:t>oi pune peste acestea păstori, care le vor paşte şi ele nu se vor mai teme, nici se vor mai speria, nici se vor mai pierde, zice Domnul.  </a:t>
            </a:r>
          </a:p>
        </p:txBody>
      </p:sp>
      <p:sp>
        <p:nvSpPr>
          <p:cNvPr id="4" name="Rectangle 3"/>
          <p:cNvSpPr/>
          <p:nvPr/>
        </p:nvSpPr>
        <p:spPr>
          <a:xfrm>
            <a:off x="386948" y="264466"/>
            <a:ext cx="3428631" cy="400110"/>
          </a:xfrm>
          <a:prstGeom prst="rect">
            <a:avLst/>
          </a:prstGeom>
          <a:solidFill>
            <a:srgbClr val="00B050"/>
          </a:solidFill>
        </p:spPr>
        <p:txBody>
          <a:bodyPr wrap="none">
            <a:spAutoFit/>
          </a:bodyPr>
          <a:lstStyle/>
          <a:p>
            <a:r>
              <a:rPr lang="it-IT" sz="2000" b="1" dirty="0">
                <a:solidFill>
                  <a:schemeClr val="bg1"/>
                </a:solidFill>
              </a:rPr>
              <a:t>Voi pune peste acestea păstori</a:t>
            </a:r>
            <a:endParaRPr lang="ro-RO" sz="2000" b="1" dirty="0">
              <a:solidFill>
                <a:schemeClr val="bg1"/>
              </a:solidFill>
            </a:endParaRPr>
          </a:p>
        </p:txBody>
      </p:sp>
    </p:spTree>
    <p:extLst>
      <p:ext uri="{BB962C8B-B14F-4D97-AF65-F5344CB8AC3E}">
        <p14:creationId xmlns:p14="http://schemas.microsoft.com/office/powerpoint/2010/main" xmlns="" val="372628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87614" cy="6858000"/>
          </a:xfrm>
          <a:prstGeom prst="rect">
            <a:avLst/>
          </a:prstGeom>
        </p:spPr>
      </p:pic>
      <p:sp>
        <p:nvSpPr>
          <p:cNvPr id="3" name="Rectangle 2"/>
          <p:cNvSpPr/>
          <p:nvPr/>
        </p:nvSpPr>
        <p:spPr>
          <a:xfrm>
            <a:off x="3624419" y="318254"/>
            <a:ext cx="1561068" cy="400110"/>
          </a:xfrm>
          <a:prstGeom prst="rect">
            <a:avLst/>
          </a:prstGeom>
          <a:solidFill>
            <a:srgbClr val="00B050"/>
          </a:solidFill>
        </p:spPr>
        <p:txBody>
          <a:bodyPr wrap="none">
            <a:spAutoFit/>
          </a:bodyPr>
          <a:lstStyle/>
          <a:p>
            <a:r>
              <a:rPr lang="ro-RO" sz="2000" b="1" dirty="0">
                <a:solidFill>
                  <a:schemeClr val="bg1"/>
                </a:solidFill>
              </a:rPr>
              <a:t>Regele David</a:t>
            </a:r>
          </a:p>
        </p:txBody>
      </p:sp>
      <p:sp>
        <p:nvSpPr>
          <p:cNvPr id="4" name="Rectangle 3"/>
          <p:cNvSpPr/>
          <p:nvPr/>
        </p:nvSpPr>
        <p:spPr>
          <a:xfrm>
            <a:off x="5966908" y="1708732"/>
            <a:ext cx="6096000" cy="4031873"/>
          </a:xfrm>
          <a:prstGeom prst="rect">
            <a:avLst/>
          </a:prstGeom>
        </p:spPr>
        <p:txBody>
          <a:bodyPr>
            <a:spAutoFit/>
          </a:bodyPr>
          <a:lstStyle/>
          <a:p>
            <a:r>
              <a:rPr lang="ro-RO" sz="2000" b="1" dirty="0"/>
              <a:t>5. </a:t>
            </a:r>
            <a:r>
              <a:rPr lang="ro-RO" sz="2400" b="1" dirty="0"/>
              <a:t>I</a:t>
            </a:r>
            <a:r>
              <a:rPr lang="ro-RO" sz="2000" b="1" dirty="0"/>
              <a:t>ată vin zile, zice Domnul, când voi ridica lui David Odraslă dreaptă şi va ajunge rege şi va domni cu înţelepciune; va face judecată şi dreptate pe pământ.  </a:t>
            </a:r>
          </a:p>
          <a:p>
            <a:r>
              <a:rPr lang="ro-RO" sz="2000" b="1" dirty="0"/>
              <a:t>6. </a:t>
            </a:r>
            <a:r>
              <a:rPr lang="ro-RO" sz="2400" b="1" dirty="0"/>
              <a:t>Î</a:t>
            </a:r>
            <a:r>
              <a:rPr lang="ro-RO" sz="2000" b="1" dirty="0"/>
              <a:t>n zilele Lui, Iuda va fi izbăvit şi Israel va trăi în linişte; iată numele cu care-L voi numi: "Domnul-dreptatea-noastră!"  </a:t>
            </a:r>
          </a:p>
          <a:p>
            <a:r>
              <a:rPr lang="ro-RO" sz="2000" b="1" dirty="0"/>
              <a:t>7. </a:t>
            </a:r>
            <a:r>
              <a:rPr lang="ro-RO" sz="2400" b="1" dirty="0"/>
              <a:t>D</a:t>
            </a:r>
            <a:r>
              <a:rPr lang="ro-RO" sz="2000" b="1" dirty="0"/>
              <a:t>e aceea, vor veni zilele, zice Domnul, când nu se va mai zice: "Viu este Domnul, Care a scos pe fiii lui Israel din ţara Egiptului",  </a:t>
            </a:r>
          </a:p>
          <a:p>
            <a:r>
              <a:rPr lang="ro-RO" sz="2000" b="1" dirty="0"/>
              <a:t>8. </a:t>
            </a:r>
            <a:r>
              <a:rPr lang="ro-RO" sz="2400" b="1" dirty="0"/>
              <a:t>C</a:t>
            </a:r>
            <a:r>
              <a:rPr lang="ro-RO" sz="2000" b="1" dirty="0"/>
              <a:t>i: "Viu este Domnul, Care a scos şi a adus neamul casei lui Israel din ţara de la miazănoapte şi din toate ţările în care îi risipise şi vor trăi în pământul acesta".  </a:t>
            </a:r>
          </a:p>
        </p:txBody>
      </p:sp>
    </p:spTree>
    <p:extLst>
      <p:ext uri="{BB962C8B-B14F-4D97-AF65-F5344CB8AC3E}">
        <p14:creationId xmlns:p14="http://schemas.microsoft.com/office/powerpoint/2010/main" xmlns="" val="353352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55341" cy="6858000"/>
          </a:xfrm>
          <a:prstGeom prst="rect">
            <a:avLst/>
          </a:prstGeom>
        </p:spPr>
      </p:pic>
      <p:sp>
        <p:nvSpPr>
          <p:cNvPr id="3" name="Rectangle 2"/>
          <p:cNvSpPr/>
          <p:nvPr/>
        </p:nvSpPr>
        <p:spPr>
          <a:xfrm>
            <a:off x="1769770" y="6353294"/>
            <a:ext cx="2215799" cy="400110"/>
          </a:xfrm>
          <a:prstGeom prst="rect">
            <a:avLst/>
          </a:prstGeom>
          <a:solidFill>
            <a:srgbClr val="00B050"/>
          </a:solidFill>
        </p:spPr>
        <p:txBody>
          <a:bodyPr wrap="none">
            <a:spAutoFit/>
          </a:bodyPr>
          <a:lstStyle/>
          <a:p>
            <a:r>
              <a:rPr lang="ro-RO" sz="2000" b="1" dirty="0">
                <a:solidFill>
                  <a:schemeClr val="bg1"/>
                </a:solidFill>
              </a:rPr>
              <a:t>Prooroci mincinoşi </a:t>
            </a:r>
          </a:p>
        </p:txBody>
      </p:sp>
      <p:sp>
        <p:nvSpPr>
          <p:cNvPr id="4" name="Rectangle 3"/>
          <p:cNvSpPr/>
          <p:nvPr/>
        </p:nvSpPr>
        <p:spPr>
          <a:xfrm>
            <a:off x="5844988" y="1995140"/>
            <a:ext cx="6096000" cy="3354765"/>
          </a:xfrm>
          <a:prstGeom prst="rect">
            <a:avLst/>
          </a:prstGeom>
        </p:spPr>
        <p:txBody>
          <a:bodyPr>
            <a:spAutoFit/>
          </a:bodyPr>
          <a:lstStyle/>
          <a:p>
            <a:r>
              <a:rPr lang="ro-RO" sz="2000" b="1" dirty="0"/>
              <a:t>9. </a:t>
            </a:r>
            <a:r>
              <a:rPr lang="ro-RO" sz="2400" b="1" dirty="0"/>
              <a:t>D</a:t>
            </a:r>
            <a:r>
              <a:rPr lang="ro-RO" sz="2000" b="1" dirty="0"/>
              <a:t>espre prooroci: "Mi se sfâşie inima în mine şi toate oasele mi se cutremură; sunt ca un am beat, ca omul biruit de vin, pentru Domnul şi pentru cuvintele Lui cele sfinte;  </a:t>
            </a:r>
          </a:p>
          <a:p>
            <a:r>
              <a:rPr lang="ro-RO" sz="2000" b="1" dirty="0"/>
              <a:t>10. </a:t>
            </a:r>
            <a:r>
              <a:rPr lang="ro-RO" sz="2400" b="1" dirty="0"/>
              <a:t>P</a:t>
            </a:r>
            <a:r>
              <a:rPr lang="ro-RO" sz="2000" b="1" dirty="0"/>
              <a:t>entru că s-a umplut ţara de desfrânaţi şi pentru că plânge ţara sub blestem; uscatu-s-au păşunile în stepă; ţinta alergăturii lor este fărădelegea şi ţara lor este nedreptatea.  </a:t>
            </a:r>
          </a:p>
          <a:p>
            <a:r>
              <a:rPr lang="ro-RO" sz="2000" b="1" dirty="0"/>
              <a:t>11. </a:t>
            </a:r>
            <a:r>
              <a:rPr lang="ro-RO" sz="2400" b="1" dirty="0"/>
              <a:t>C</a:t>
            </a:r>
            <a:r>
              <a:rPr lang="ro-RO" sz="2000" b="1" dirty="0"/>
              <a:t>ă profetul şi preotul sunt necredincioşi; şi până şi în casa Mea am găsit răutatea lor, zice Domnul.  </a:t>
            </a:r>
          </a:p>
        </p:txBody>
      </p:sp>
    </p:spTree>
    <p:extLst>
      <p:ext uri="{BB962C8B-B14F-4D97-AF65-F5344CB8AC3E}">
        <p14:creationId xmlns:p14="http://schemas.microsoft.com/office/powerpoint/2010/main" xmlns="" val="333424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4277111"/>
          </a:xfrm>
          <a:prstGeom prst="rect">
            <a:avLst/>
          </a:prstGeom>
        </p:spPr>
      </p:pic>
      <p:sp>
        <p:nvSpPr>
          <p:cNvPr id="3" name="Rectangle 2"/>
          <p:cNvSpPr/>
          <p:nvPr/>
        </p:nvSpPr>
        <p:spPr>
          <a:xfrm>
            <a:off x="8949382" y="135375"/>
            <a:ext cx="2215799" cy="400110"/>
          </a:xfrm>
          <a:prstGeom prst="rect">
            <a:avLst/>
          </a:prstGeom>
          <a:solidFill>
            <a:srgbClr val="00B050"/>
          </a:solidFill>
        </p:spPr>
        <p:txBody>
          <a:bodyPr wrap="none">
            <a:spAutoFit/>
          </a:bodyPr>
          <a:lstStyle/>
          <a:p>
            <a:r>
              <a:rPr lang="ro-RO" sz="2000" b="1" dirty="0">
                <a:solidFill>
                  <a:schemeClr val="bg1"/>
                </a:solidFill>
              </a:rPr>
              <a:t>Prooroci mincinoşi </a:t>
            </a:r>
          </a:p>
        </p:txBody>
      </p:sp>
      <p:sp>
        <p:nvSpPr>
          <p:cNvPr id="4" name="Rectangle 3"/>
          <p:cNvSpPr/>
          <p:nvPr/>
        </p:nvSpPr>
        <p:spPr>
          <a:xfrm>
            <a:off x="0" y="4277111"/>
            <a:ext cx="12192000" cy="2431435"/>
          </a:xfrm>
          <a:prstGeom prst="rect">
            <a:avLst/>
          </a:prstGeom>
        </p:spPr>
        <p:txBody>
          <a:bodyPr wrap="square">
            <a:spAutoFit/>
          </a:bodyPr>
          <a:lstStyle/>
          <a:p>
            <a:r>
              <a:rPr lang="ro-RO" sz="2000" b="1" dirty="0"/>
              <a:t>12. </a:t>
            </a:r>
            <a:r>
              <a:rPr lang="ro-RO" sz="2400" b="1" dirty="0"/>
              <a:t>D</a:t>
            </a:r>
            <a:r>
              <a:rPr lang="ro-RO" sz="2000" b="1" dirty="0"/>
              <a:t>e aceea, calea lor le va fi ca locurile lunecoase în întuneric; vor fi îmbrânciţi şi vor cădea acolo, căci voi aduce asupra lor nenorocirea în anul când îi voi pedepsi, zice Domnul.  </a:t>
            </a:r>
          </a:p>
          <a:p>
            <a:r>
              <a:rPr lang="ro-RO" sz="2000" b="1" dirty="0"/>
              <a:t>13. </a:t>
            </a:r>
            <a:r>
              <a:rPr lang="ro-RO" sz="2400" b="1" dirty="0"/>
              <a:t>Ş</a:t>
            </a:r>
            <a:r>
              <a:rPr lang="ro-RO" sz="2000" b="1" dirty="0"/>
              <a:t>i în proorocii Samariei am văzut nebunie, căci au profeţit în numele lui Baal şi au dus în rătăcire pe poporul Meu Israel.  </a:t>
            </a:r>
          </a:p>
          <a:p>
            <a:r>
              <a:rPr lang="ro-RO" sz="2000" b="1" dirty="0"/>
              <a:t>14. </a:t>
            </a:r>
            <a:r>
              <a:rPr lang="ro-RO" sz="2400" b="1" dirty="0"/>
              <a:t>D</a:t>
            </a:r>
            <a:r>
              <a:rPr lang="ro-RO" sz="2000" b="1" dirty="0"/>
              <a:t>ar în proorocii Ierusalimului am văzut grozăvii: aceştia fac desfrânare şi umblă cu minciuni, ajută mâinile făcătorilor de rele, ca nimeni să nu se întoarcă de la necredinţa sa; toţi sunt pentru Mine ca Sodoma, şi locuitorii lui ca Gomora.  </a:t>
            </a:r>
          </a:p>
        </p:txBody>
      </p:sp>
    </p:spTree>
    <p:extLst>
      <p:ext uri="{BB962C8B-B14F-4D97-AF65-F5344CB8AC3E}">
        <p14:creationId xmlns:p14="http://schemas.microsoft.com/office/powerpoint/2010/main" xmlns="" val="94682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4578325"/>
          </a:xfrm>
          <a:prstGeom prst="rect">
            <a:avLst/>
          </a:prstGeom>
        </p:spPr>
      </p:pic>
      <p:sp>
        <p:nvSpPr>
          <p:cNvPr id="3" name="Rectangle 2"/>
          <p:cNvSpPr/>
          <p:nvPr/>
        </p:nvSpPr>
        <p:spPr>
          <a:xfrm>
            <a:off x="0" y="4578325"/>
            <a:ext cx="12192000" cy="2123658"/>
          </a:xfrm>
          <a:prstGeom prst="rect">
            <a:avLst/>
          </a:prstGeom>
        </p:spPr>
        <p:txBody>
          <a:bodyPr wrap="square">
            <a:spAutoFit/>
          </a:bodyPr>
          <a:lstStyle/>
          <a:p>
            <a:r>
              <a:rPr lang="ro-RO" sz="2000" b="1" dirty="0"/>
              <a:t>15. </a:t>
            </a:r>
            <a:r>
              <a:rPr lang="ro-RO" sz="2400" b="1" dirty="0"/>
              <a:t>D</a:t>
            </a:r>
            <a:r>
              <a:rPr lang="ro-RO" sz="2000" b="1" dirty="0"/>
              <a:t>e aceea, aşa zice Domnul Savaot despre prooroci: Iată, îi voi hrăni cu pelin şi le voi da să bea apă cu fiere, că de la profeţii Ierusalimului s-a întins necredinţa în toată tara.  </a:t>
            </a:r>
          </a:p>
          <a:p>
            <a:r>
              <a:rPr lang="ro-RO" sz="2000" b="1" dirty="0"/>
              <a:t>16. </a:t>
            </a:r>
            <a:r>
              <a:rPr lang="ro-RO" sz="2400" b="1" dirty="0"/>
              <a:t>A</a:t>
            </a:r>
            <a:r>
              <a:rPr lang="ro-RO" sz="2000" b="1" dirty="0"/>
              <a:t>şa zice Domnul Savaot: "Nu ascultaţi cuvintele proorocilor, care vă profeţesc, că vă înşeală, povestindu-vă închipuirile inimii lor, şi nimic din cele ale Domnului.  </a:t>
            </a:r>
          </a:p>
          <a:p>
            <a:r>
              <a:rPr lang="ro-RO" sz="2000" b="1" dirty="0"/>
              <a:t>17.  </a:t>
            </a:r>
            <a:r>
              <a:rPr lang="ro-RO" sz="2400" b="1" dirty="0" smtClean="0"/>
              <a:t>N</a:t>
            </a:r>
            <a:r>
              <a:rPr lang="ro-RO" sz="2000" b="1" dirty="0" smtClean="0"/>
              <a:t>econtenit </a:t>
            </a:r>
            <a:r>
              <a:rPr lang="ro-RO" sz="2000" b="1" dirty="0"/>
              <a:t>grăiesc ei celor ce Mă dispreţuiesc: "Domnul, a zis că va fi pace peste voi". Şi tuturor celor care urmează inima lor învârtoşată le zic: "Nici un rău nu va veni asupra voastră!"  </a:t>
            </a:r>
          </a:p>
        </p:txBody>
      </p:sp>
      <p:pic>
        <p:nvPicPr>
          <p:cNvPr id="4" name="Picture 3"/>
          <p:cNvPicPr>
            <a:picLocks noChangeAspect="1"/>
          </p:cNvPicPr>
          <p:nvPr/>
        </p:nvPicPr>
        <p:blipFill>
          <a:blip r:embed="rId3"/>
          <a:stretch>
            <a:fillRect/>
          </a:stretch>
        </p:blipFill>
        <p:spPr>
          <a:xfrm>
            <a:off x="9667976" y="159370"/>
            <a:ext cx="2322777" cy="536494"/>
          </a:xfrm>
          <a:prstGeom prst="rect">
            <a:avLst/>
          </a:prstGeom>
        </p:spPr>
      </p:pic>
    </p:spTree>
    <p:extLst>
      <p:ext uri="{BB962C8B-B14F-4D97-AF65-F5344CB8AC3E}">
        <p14:creationId xmlns:p14="http://schemas.microsoft.com/office/powerpoint/2010/main" xmlns="" val="119632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858000" cy="6858000"/>
          </a:xfrm>
          <a:prstGeom prst="rect">
            <a:avLst/>
          </a:prstGeom>
        </p:spPr>
      </p:pic>
      <p:sp>
        <p:nvSpPr>
          <p:cNvPr id="3" name="Rectangle 2"/>
          <p:cNvSpPr/>
          <p:nvPr/>
        </p:nvSpPr>
        <p:spPr>
          <a:xfrm>
            <a:off x="6949439" y="1535260"/>
            <a:ext cx="5088367" cy="4031873"/>
          </a:xfrm>
          <a:prstGeom prst="rect">
            <a:avLst/>
          </a:prstGeom>
        </p:spPr>
        <p:txBody>
          <a:bodyPr wrap="square">
            <a:spAutoFit/>
          </a:bodyPr>
          <a:lstStyle/>
          <a:p>
            <a:r>
              <a:rPr lang="ro-RO" sz="2000" b="1" dirty="0"/>
              <a:t>18. </a:t>
            </a:r>
            <a:r>
              <a:rPr lang="ro-RO" sz="2400" b="1" dirty="0"/>
              <a:t>C</a:t>
            </a:r>
            <a:r>
              <a:rPr lang="ro-RO" sz="2000" b="1" dirty="0"/>
              <a:t>ă cine a luat parte la sfatul Domnului, ca să vadă şi să audă cuvântul Lui? Sau cine a luat aminte la cuvântul Lui ca să-l vestească?  </a:t>
            </a:r>
          </a:p>
          <a:p>
            <a:r>
              <a:rPr lang="ro-RO" sz="2000" b="1" dirty="0"/>
              <a:t>19. </a:t>
            </a:r>
            <a:r>
              <a:rPr lang="ro-RO" sz="2400" b="1" dirty="0"/>
              <a:t>I</a:t>
            </a:r>
            <a:r>
              <a:rPr lang="ro-RO" sz="2000" b="1" dirty="0"/>
              <a:t>ată vine furtuna Domnului cu iuţime, vine furtună mare şi va cădea peste capetele necredincioşilor.  </a:t>
            </a:r>
          </a:p>
          <a:p>
            <a:r>
              <a:rPr lang="ro-RO" sz="2000" b="1" dirty="0"/>
              <a:t>20. </a:t>
            </a:r>
            <a:r>
              <a:rPr lang="ro-RO" sz="2400" b="1" dirty="0"/>
              <a:t>M</a:t>
            </a:r>
            <a:r>
              <a:rPr lang="ro-RO" sz="2000" b="1" dirty="0"/>
              <a:t>ânia Domnului nu se va potoli până nu va împlini şi va înfăptui planurile inimii Sale, şi în zilele ce vin veţi pricepe aceasta lămurit.  </a:t>
            </a:r>
          </a:p>
          <a:p>
            <a:r>
              <a:rPr lang="ro-RO" sz="2000" b="1" dirty="0"/>
              <a:t>21. </a:t>
            </a:r>
            <a:r>
              <a:rPr lang="ro-RO" sz="2400" b="1" dirty="0"/>
              <a:t>N</a:t>
            </a:r>
            <a:r>
              <a:rPr lang="ro-RO" sz="2000" b="1" dirty="0"/>
              <a:t>-am trimis Eu pe proorocii aceştia, ci au alergat ei singuri; Eu nu le-am spus, ci au profeţit ei de la ei.  </a:t>
            </a:r>
          </a:p>
        </p:txBody>
      </p:sp>
      <p:pic>
        <p:nvPicPr>
          <p:cNvPr id="4" name="Picture 3"/>
          <p:cNvPicPr>
            <a:picLocks noChangeAspect="1"/>
          </p:cNvPicPr>
          <p:nvPr/>
        </p:nvPicPr>
        <p:blipFill>
          <a:blip r:embed="rId3"/>
          <a:stretch>
            <a:fillRect/>
          </a:stretch>
        </p:blipFill>
        <p:spPr>
          <a:xfrm>
            <a:off x="1675044" y="6321506"/>
            <a:ext cx="2322777" cy="536494"/>
          </a:xfrm>
          <a:prstGeom prst="rect">
            <a:avLst/>
          </a:prstGeom>
        </p:spPr>
      </p:pic>
    </p:spTree>
    <p:extLst>
      <p:ext uri="{BB962C8B-B14F-4D97-AF65-F5344CB8AC3E}">
        <p14:creationId xmlns:p14="http://schemas.microsoft.com/office/powerpoint/2010/main" xmlns="" val="365643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4921219"/>
          </a:xfrm>
          <a:prstGeom prst="rect">
            <a:avLst/>
          </a:prstGeom>
        </p:spPr>
      </p:pic>
      <p:sp>
        <p:nvSpPr>
          <p:cNvPr id="3" name="Rectangle 2"/>
          <p:cNvSpPr/>
          <p:nvPr/>
        </p:nvSpPr>
        <p:spPr>
          <a:xfrm>
            <a:off x="0" y="4921219"/>
            <a:ext cx="12192000" cy="1815882"/>
          </a:xfrm>
          <a:prstGeom prst="rect">
            <a:avLst/>
          </a:prstGeom>
        </p:spPr>
        <p:txBody>
          <a:bodyPr wrap="square">
            <a:spAutoFit/>
          </a:bodyPr>
          <a:lstStyle/>
          <a:p>
            <a:r>
              <a:rPr lang="ro-RO" sz="2000" b="1" dirty="0"/>
              <a:t>22. </a:t>
            </a:r>
            <a:r>
              <a:rPr lang="ro-RO" sz="2400" b="1" dirty="0"/>
              <a:t>A</a:t>
            </a:r>
            <a:r>
              <a:rPr lang="ro-RO" sz="2000" b="1" dirty="0"/>
              <a:t>u luat ei parte la sfatul Meu? Atunci să vestească cuvintele Mele poporului Meu, să facă să se întoarcă oamenii de la calea lor rea şi de la faptele lor cele rele.  </a:t>
            </a:r>
          </a:p>
          <a:p>
            <a:r>
              <a:rPr lang="ro-RO" sz="2000" b="1" dirty="0"/>
              <a:t>23. </a:t>
            </a:r>
            <a:r>
              <a:rPr lang="ro-RO" sz="2400" b="1" dirty="0"/>
              <a:t>A</a:t>
            </a:r>
            <a:r>
              <a:rPr lang="ro-RO" sz="2000" b="1" dirty="0"/>
              <a:t>u doară Eu numai de aproape sunt Dumnezeu, zice Domnul, iar de departe nu mai sunt Dumnezeu?  </a:t>
            </a:r>
          </a:p>
          <a:p>
            <a:r>
              <a:rPr lang="ro-RO" sz="2000" b="1" dirty="0"/>
              <a:t>24. </a:t>
            </a:r>
            <a:r>
              <a:rPr lang="ro-RO" sz="2400" b="1" dirty="0"/>
              <a:t>P</a:t>
            </a:r>
            <a:r>
              <a:rPr lang="ro-RO" sz="2000" b="1" dirty="0"/>
              <a:t>oate oare omul să se ascundă în loc tainic, unde să nu-l văd Eu, zice Domnul? Au nu umplu Eu cerul şi pământul, zice Domnul?  </a:t>
            </a:r>
          </a:p>
        </p:txBody>
      </p:sp>
      <p:pic>
        <p:nvPicPr>
          <p:cNvPr id="4" name="Picture 3"/>
          <p:cNvPicPr>
            <a:picLocks noChangeAspect="1"/>
          </p:cNvPicPr>
          <p:nvPr/>
        </p:nvPicPr>
        <p:blipFill>
          <a:blip r:embed="rId3"/>
          <a:stretch>
            <a:fillRect/>
          </a:stretch>
        </p:blipFill>
        <p:spPr>
          <a:xfrm>
            <a:off x="168974" y="4384725"/>
            <a:ext cx="2322777" cy="536494"/>
          </a:xfrm>
          <a:prstGeom prst="rect">
            <a:avLst/>
          </a:prstGeom>
        </p:spPr>
      </p:pic>
    </p:spTree>
    <p:extLst>
      <p:ext uri="{BB962C8B-B14F-4D97-AF65-F5344CB8AC3E}">
        <p14:creationId xmlns:p14="http://schemas.microsoft.com/office/powerpoint/2010/main" xmlns="" val="2454175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478</Words>
  <Application>Microsoft Office PowerPoint</Application>
  <PresentationFormat>Custom</PresentationFormat>
  <Paragraphs>52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Donea Gheorghe</dc:creator>
  <cp:lastModifiedBy>A</cp:lastModifiedBy>
  <cp:revision>14</cp:revision>
  <dcterms:created xsi:type="dcterms:W3CDTF">2018-09-21T09:13:53Z</dcterms:created>
  <dcterms:modified xsi:type="dcterms:W3CDTF">2018-09-30T15:03:25Z</dcterms:modified>
</cp:coreProperties>
</file>