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8" r:id="rId3"/>
    <p:sldId id="261" r:id="rId4"/>
    <p:sldId id="259" r:id="rId5"/>
    <p:sldId id="264" r:id="rId6"/>
    <p:sldId id="263" r:id="rId7"/>
    <p:sldId id="265" r:id="rId8"/>
    <p:sldId id="260" r:id="rId9"/>
    <p:sldId id="257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16977-C0B1-4B0F-ADA2-D85E9EEFA1B6}" type="datetimeFigureOut">
              <a:rPr lang="ro-RO" smtClean="0"/>
              <a:pPr/>
              <a:t>23.12.2012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07096-D592-4A19-90F6-DF3A98FD6D7B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07096-D592-4A19-90F6-DF3A98FD6D7B}" type="slidenum">
              <a:rPr lang="ro-RO" smtClean="0"/>
              <a:pPr/>
              <a:t>3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altLang="zh-TW" smtClean="0"/>
              <a:t>Click to edit Master title style</a:t>
            </a:r>
            <a:endParaRPr lang="ro-RO" alt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altLang="zh-TW" smtClean="0"/>
              <a:t>Click to edit Master subtitle style</a:t>
            </a:r>
            <a:endParaRPr lang="ro-RO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4702-AD37-40B6-B898-A0759A4838B8}" type="datetimeFigureOut">
              <a:rPr lang="ro-RO" altLang="zh-TW" smtClean="0"/>
              <a:pPr/>
              <a:t>23.12.2012</a:t>
            </a:fld>
            <a:endParaRPr lang="ro-RO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2144-A3AB-4012-82BA-03456C02845F}" type="slidenum">
              <a:rPr lang="ro-RO" altLang="zh-TW" smtClean="0"/>
              <a:pPr/>
              <a:t>‹#›</a:t>
            </a:fld>
            <a:endParaRPr lang="ro-RO" altLang="zh-TW"/>
          </a:p>
        </p:txBody>
      </p:sp>
    </p:spTree>
    <p:extLst>
      <p:ext uri="{BB962C8B-B14F-4D97-AF65-F5344CB8AC3E}">
        <p14:creationId xmlns="" xmlns:p14="http://schemas.microsoft.com/office/powerpoint/2010/main" val="203541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o-RO" alt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ro-RO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4702-AD37-40B6-B898-A0759A4838B8}" type="datetimeFigureOut">
              <a:rPr lang="ro-RO" altLang="zh-TW" smtClean="0"/>
              <a:pPr/>
              <a:t>23.12.2012</a:t>
            </a:fld>
            <a:endParaRPr lang="ro-RO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2144-A3AB-4012-82BA-03456C02845F}" type="slidenum">
              <a:rPr lang="ro-RO" altLang="zh-TW" smtClean="0"/>
              <a:pPr/>
              <a:t>‹#›</a:t>
            </a:fld>
            <a:endParaRPr lang="ro-RO" altLang="zh-TW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378" y="5085184"/>
            <a:ext cx="3344614" cy="18504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減號 11"/>
          <p:cNvSpPr/>
          <p:nvPr/>
        </p:nvSpPr>
        <p:spPr>
          <a:xfrm>
            <a:off x="-1008620" y="1167401"/>
            <a:ext cx="11197244" cy="648072"/>
          </a:xfrm>
          <a:prstGeom prst="mathMinus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510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o-R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Poluarea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apei</a:t>
            </a:r>
            <a:endParaRPr lang="zh-TW" altLang="en-US" b="1" dirty="0">
              <a:ln w="635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Emilia\Desktop\New Folder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0"/>
            <a:ext cx="2057400" cy="221932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6715124"/>
          </a:xfrm>
        </p:spPr>
        <p:txBody>
          <a:bodyPr>
            <a:normAutofit/>
          </a:bodyPr>
          <a:lstStyle/>
          <a:p>
            <a:pPr algn="l"/>
            <a:endParaRPr lang="en-US" sz="2000" dirty="0" smtClean="0"/>
          </a:p>
          <a:p>
            <a:pPr algn="l"/>
            <a:endParaRPr lang="en-US" sz="2800" dirty="0" smtClean="0"/>
          </a:p>
          <a:p>
            <a:pPr algn="l"/>
            <a:r>
              <a:rPr lang="ro-RO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Poluarea</a:t>
            </a:r>
            <a:r>
              <a:rPr lang="ro-RO" sz="2800" dirty="0" smtClean="0">
                <a:solidFill>
                  <a:schemeClr val="tx1"/>
                </a:solidFill>
              </a:rPr>
              <a:t> se produce atunci cand, in urma introducerii unor substante determinate – solide, lichide, gazoase, radioactive – apele sufera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modificari fizice, chimice sau biologice</a:t>
            </a:r>
            <a:r>
              <a:rPr lang="ro-RO" sz="2800" dirty="0" smtClean="0">
                <a:solidFill>
                  <a:schemeClr val="tx1"/>
                </a:solidFill>
              </a:rPr>
              <a:t>, susceptibile de a le face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improprii sau periculoase </a:t>
            </a:r>
            <a:r>
              <a:rPr lang="ro-RO" sz="2800" dirty="0" smtClean="0">
                <a:solidFill>
                  <a:schemeClr val="tx1"/>
                </a:solidFill>
              </a:rPr>
              <a:t>pentru sanatatea publica, pentru viata acvatica, pentru pescuitul industrial, pentru industrie si turism.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500034" y="0"/>
            <a:ext cx="8643966" cy="5643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endParaRPr lang="en-US" altLang="zh-TW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defRPr/>
            </a:pPr>
            <a:endParaRPr lang="en-US" altLang="zh-TW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zh-TW" sz="4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Realizator</a:t>
            </a:r>
            <a:r>
              <a:rPr lang="en-US" altLang="zh-TW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lvl="0">
              <a:spcBef>
                <a:spcPct val="0"/>
              </a:spcBef>
              <a:defRPr/>
            </a:pPr>
            <a:endParaRPr kumimoji="0" lang="en-US" altLang="zh-TW" sz="4400" b="1" i="0" u="none" strike="noStrike" kern="1200" normalizeH="0" baseline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ro-RO" altLang="zh-TW" sz="4400" b="1" i="0" u="none" strike="noStrike" kern="1200" normalizeH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Emilia</a:t>
            </a:r>
            <a:r>
              <a:rPr kumimoji="0" lang="en-US" altLang="zh-TW" sz="4400" b="1" i="0" u="none" strike="noStrike" kern="1200" normalizeH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C.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zh-TW" sz="4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Clasa</a:t>
            </a:r>
            <a:r>
              <a:rPr lang="en-US" altLang="zh-TW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a XI a C</a:t>
            </a:r>
            <a:endParaRPr kumimoji="0" lang="en-US" altLang="zh-TW" sz="4400" b="1" i="0" u="none" strike="noStrike" kern="1200" normalizeH="0" noProof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1" name="Picture 4" descr="slide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6781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milia\Desktop\New Folder\polua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174307"/>
            <a:ext cx="3643306" cy="268369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en-US" sz="2400" u="sng" dirty="0" smtClean="0">
              <a:solidFill>
                <a:schemeClr val="tx1"/>
              </a:solidFill>
            </a:endParaRPr>
          </a:p>
          <a:p>
            <a:pPr algn="l"/>
            <a:endParaRPr lang="en-US" sz="2400" u="sng" dirty="0" smtClean="0">
              <a:solidFill>
                <a:schemeClr val="tx1"/>
              </a:solidFill>
            </a:endParaRPr>
          </a:p>
          <a:p>
            <a:pPr algn="l"/>
            <a:endParaRPr lang="en-US" sz="2400" u="sng" dirty="0" smtClean="0">
              <a:solidFill>
                <a:schemeClr val="tx1"/>
              </a:solidFill>
            </a:endParaRPr>
          </a:p>
          <a:p>
            <a:pPr algn="l"/>
            <a:endParaRPr lang="en-US" sz="2400" u="sng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icroorganisme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 materii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organice fermentescibile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800" dirty="0" smtClean="0">
                <a:solidFill>
                  <a:schemeClr val="tx1"/>
                </a:solidFill>
              </a:rPr>
              <a:t>duc la o contaminare puternica, bacteriologica a apei, care are drept urmare raspandirea unor afectiuni cum sunt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colibacilozele sau hepatitele vitale, febra tifoida. 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o-RO" sz="2800" dirty="0" smtClean="0">
                <a:solidFill>
                  <a:schemeClr val="tx1"/>
                </a:solidFill>
              </a:rPr>
              <a:t>La aceasta categorie de poluare, pe langa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apele uzate urbane </a:t>
            </a:r>
            <a:r>
              <a:rPr lang="ro-RO" sz="2800" dirty="0" smtClean="0">
                <a:solidFill>
                  <a:schemeClr val="tx1"/>
                </a:solidFill>
              </a:rPr>
              <a:t>pot participa in mare masura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industriile alimentare, industria hartiei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ro-RO" sz="2800" dirty="0" smtClean="0">
                <a:solidFill>
                  <a:schemeClr val="tx1"/>
                </a:solidFill>
              </a:rPr>
              <a:t>Nu mai putin periculoase, sunt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apele uzate provenite de la cresterea animalelor </a:t>
            </a:r>
            <a:r>
              <a:rPr lang="ro-RO" sz="2800" dirty="0" smtClean="0">
                <a:solidFill>
                  <a:schemeClr val="tx1"/>
                </a:solidFill>
              </a:rPr>
              <a:t>in marile complexe agroindustriale, caracterizate de o foarte mare concentrare a animalelor pe spatii inchise, foarte restranse.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Goudy Old Style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o-R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Poluarea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apei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datorita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agentilor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biologici</a:t>
            </a:r>
            <a:endParaRPr lang="zh-TW" altLang="en-US" b="1" dirty="0">
              <a:ln w="635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Emilia\Desktop\New Folder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091675"/>
            <a:ext cx="3714744" cy="2766325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R</a:t>
            </a:r>
            <a:r>
              <a:rPr lang="ro-RO" sz="2800" dirty="0" smtClean="0">
                <a:solidFill>
                  <a:schemeClr val="tx1"/>
                </a:solidFill>
              </a:rPr>
              <a:t>ezulta din deversarea in ape a diversilor compusi ca :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nitrati, fosfati si alte substante folosite in agricultura</a:t>
            </a:r>
            <a:r>
              <a:rPr lang="ro-RO" sz="2800" dirty="0" smtClean="0">
                <a:solidFill>
                  <a:schemeClr val="tx1"/>
                </a:solidFill>
              </a:rPr>
              <a:t>, a unor reziduuri si deseuri provenite din industrie sau din activitati care contin plumb, cupru, zinc, crom, nichel, mercur sau cadmiu.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ro-RO" sz="2800" dirty="0" smtClean="0">
                <a:solidFill>
                  <a:schemeClr val="tx1"/>
                </a:solidFill>
              </a:rPr>
              <a:t>Excesul de ingrasaminte cu azot in sol sau din alte surse poate face ca o parte din nitrati si nitriti sa treaca in apa freatica in cantitati mari. Consumul de apa cu concentratie mare de nitrati poate duce la 'boala albastra' a copiilor -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methemoglobinemie</a:t>
            </a:r>
            <a:r>
              <a:rPr lang="ro-RO" sz="2800" dirty="0" smtClean="0">
                <a:solidFill>
                  <a:schemeClr val="tx1"/>
                </a:solidFill>
              </a:rPr>
              <a:t>. O cauza principala a poluarii apelor o constituie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hidrocarburile</a:t>
            </a:r>
            <a:r>
              <a:rPr lang="ro-RO" sz="2800" dirty="0" smtClean="0">
                <a:solidFill>
                  <a:schemeClr val="tx1"/>
                </a:solidFill>
              </a:rPr>
              <a:t> - prezente in toate fluviile lumii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o-RO" sz="2800" dirty="0">
              <a:solidFill>
                <a:schemeClr val="tx1"/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o-R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Poluarea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chimica</a:t>
            </a:r>
            <a:endParaRPr lang="zh-TW" altLang="en-US" b="1" dirty="0">
              <a:ln w="635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7161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</a:t>
            </a:r>
            <a:r>
              <a:rPr lang="ro-RO" sz="2800" dirty="0" smtClean="0"/>
              <a:t>ste datorata in principal,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detergentilor</a:t>
            </a:r>
            <a:r>
              <a:rPr lang="ro-RO" sz="2800" dirty="0" smtClean="0"/>
              <a:t> si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pesticidelor</a:t>
            </a:r>
            <a:r>
              <a:rPr lang="ro-RO" sz="2800" dirty="0" smtClean="0"/>
              <a:t>. In S.U.A., de exemplu, s-a evaluat la 13,1 % proportia de dermatoze (afectiuni ale pielii) provocate de detergenti. La fel de mare este si gradul de poluare a apelor cu PCB (policlorobifenili), care se utilizeaza foarte mult in industria materialelor plastice sau care apar datorita intrebuintarii in orezarii a octoclordifenilului. Pe langa aceste substante, mai participa nenumarate alte substante organice de sinteza, cum sunt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fenolii</a:t>
            </a:r>
            <a:r>
              <a:rPr lang="ro-RO" sz="2800" dirty="0" smtClean="0"/>
              <a:t> in apele continentale.</a:t>
            </a:r>
            <a:endParaRPr lang="ro-RO" sz="2800" dirty="0"/>
          </a:p>
        </p:txBody>
      </p:sp>
      <p:sp>
        <p:nvSpPr>
          <p:cNvPr id="5" name="標題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o-R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Poluarea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apei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cu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substante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organice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de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sinteza</a:t>
            </a:r>
            <a:endParaRPr lang="zh-TW" altLang="en-US" b="1" dirty="0">
              <a:ln w="635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o-RO" sz="2400" dirty="0" smtClean="0">
                <a:latin typeface="Goudy Old Style" pitchFamily="18" charset="0"/>
              </a:rPr>
              <a:t>O problema deosebita cu care ne confruntam in prezent este avalansa de deseuri de plastic</a:t>
            </a:r>
            <a:r>
              <a:rPr lang="en-US" sz="2400" dirty="0" smtClean="0">
                <a:latin typeface="Goudy Old Style" pitchFamily="18" charset="0"/>
              </a:rPr>
              <a:t>: </a:t>
            </a:r>
            <a:r>
              <a:rPr lang="ro-RO" sz="2400" b="1" dirty="0" smtClean="0">
                <a:latin typeface="Goudy Old Style" pitchFamily="18" charset="0"/>
              </a:rPr>
              <a:t>pungile de plastic </a:t>
            </a:r>
            <a:r>
              <a:rPr lang="ro-RO" sz="2400" dirty="0" smtClean="0">
                <a:latin typeface="Goudy Old Style" pitchFamily="18" charset="0"/>
              </a:rPr>
              <a:t>si recipientii din </a:t>
            </a:r>
            <a:r>
              <a:rPr lang="ro-RO" sz="2400" b="1" dirty="0" smtClean="0">
                <a:latin typeface="Goudy Old Style" pitchFamily="18" charset="0"/>
              </a:rPr>
              <a:t>PET-uri (polietilena-tereftalat)</a:t>
            </a:r>
            <a:r>
              <a:rPr lang="ro-RO" sz="2400" dirty="0" smtClean="0">
                <a:latin typeface="Goudy Old Style" pitchFamily="18" charset="0"/>
              </a:rPr>
              <a:t>.</a:t>
            </a:r>
            <a:r>
              <a:rPr lang="ro-RO" sz="2000" dirty="0" smtClean="0">
                <a:latin typeface="Goudy Old Style" pitchFamily="18" charset="0"/>
              </a:rPr>
              <a:t/>
            </a:r>
            <a:br>
              <a:rPr lang="ro-RO" sz="2000" dirty="0" smtClean="0">
                <a:latin typeface="Goudy Old Style" pitchFamily="18" charset="0"/>
              </a:rPr>
            </a:br>
            <a:endParaRPr lang="ro-RO" sz="2000" dirty="0"/>
          </a:p>
        </p:txBody>
      </p:sp>
      <p:pic>
        <p:nvPicPr>
          <p:cNvPr id="9220" name="Picture 4" descr="http://www.blog.inpcp-campanie.ro/wp-content/uploads/2012/08/gunoi-pe-a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7161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Apare</a:t>
            </a:r>
            <a:r>
              <a:rPr lang="en-US" sz="2800" dirty="0" smtClean="0"/>
              <a:t> </a:t>
            </a:r>
            <a:r>
              <a:rPr lang="ro-RO" sz="2800" dirty="0" smtClean="0"/>
              <a:t>ca urmare a evacuarii in apa a materialelor solide, minerale, insolubile, cum este de pilda deversarea in cursurile de apa a reziduurilor de la exploatarea carierelor sau minelor. In aceasta categorie intra si poluarea termica a apei. </a:t>
            </a:r>
            <a:endParaRPr lang="en-US" sz="2800" dirty="0" smtClean="0"/>
          </a:p>
          <a:p>
            <a:r>
              <a:rPr lang="ro-R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Poluarea termica </a:t>
            </a:r>
            <a:r>
              <a:rPr lang="ro-RO" sz="2800" dirty="0" smtClean="0"/>
              <a:t>este cauzata de deversarile apelor de racire care provin din industrie si de la unele centrale termice si nucleare . </a:t>
            </a:r>
            <a:r>
              <a:rPr lang="en-US" sz="2800" dirty="0" smtClean="0"/>
              <a:t>R</a:t>
            </a:r>
            <a:r>
              <a:rPr lang="ro-RO" sz="2800" dirty="0" smtClean="0"/>
              <a:t>idicarea temperaturii apei , poate duce la modificari intolerabile pentru cea mai mare parte a speciilor animale si vegetale din zonele respective. De asemenea, sunt accelerate fenomenele de descompunere 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</a:rPr>
              <a:t>bacteriana ; </a:t>
            </a:r>
            <a:r>
              <a:rPr lang="ro-RO" sz="2800" dirty="0" smtClean="0"/>
              <a:t>animalele acvatice sufera pentru ca temperaturile superioare maresc intensitatea metabolismului. </a:t>
            </a:r>
            <a:endParaRPr lang="ro-RO" sz="2800" dirty="0"/>
          </a:p>
        </p:txBody>
      </p:sp>
      <p:sp>
        <p:nvSpPr>
          <p:cNvPr id="5" name="標題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214421"/>
          </a:xfrm>
        </p:spPr>
        <p:txBody>
          <a:bodyPr>
            <a:normAutofit fontScale="90000"/>
          </a:bodyPr>
          <a:lstStyle/>
          <a:p>
            <a:r>
              <a:rPr lang="ro-R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Poluarea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apei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datorita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agentilor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fizici</a:t>
            </a:r>
            <a:endParaRPr lang="zh-TW" altLang="en-US" b="1" dirty="0">
              <a:ln w="635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4214818"/>
          </a:xfrm>
        </p:spPr>
        <p:txBody>
          <a:bodyPr>
            <a:normAutofit/>
          </a:bodyPr>
          <a:lstStyle/>
          <a:p>
            <a:pPr algn="l"/>
            <a:r>
              <a:rPr lang="ro-R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Old Style" pitchFamily="18" charset="0"/>
              </a:rPr>
              <a:t/>
            </a:r>
            <a:br>
              <a:rPr lang="ro-R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Old Style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latin typeface="Goudy Old Style" pitchFamily="18" charset="0"/>
              </a:rPr>
              <a:t/>
            </a:r>
            <a:br>
              <a:rPr lang="ro-RO" sz="2800" dirty="0" smtClean="0">
                <a:solidFill>
                  <a:schemeClr val="tx1"/>
                </a:solidFill>
                <a:latin typeface="Goudy Old Style" pitchFamily="18" charset="0"/>
              </a:rPr>
            </a:br>
            <a:r>
              <a:rPr lang="ro-RO" sz="2800" dirty="0" smtClean="0">
                <a:solidFill>
                  <a:schemeClr val="tx1"/>
                </a:solidFill>
                <a:latin typeface="Goudy Old Style" pitchFamily="18" charset="0"/>
              </a:rPr>
              <a:t>   </a:t>
            </a:r>
            <a:r>
              <a:rPr lang="ro-RO" sz="2800" dirty="0" smtClean="0">
                <a:solidFill>
                  <a:schemeClr val="tx1"/>
                </a:solidFill>
                <a:latin typeface="+mj-lt"/>
              </a:rPr>
              <a:t>    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Apare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o-RO" sz="2800" dirty="0" smtClean="0">
                <a:solidFill>
                  <a:schemeClr val="tx1"/>
                </a:solidFill>
                <a:latin typeface="+mj-lt"/>
              </a:rPr>
              <a:t>in urma unor caderi de materiale radioactive din atmosfera sau, mai ales, ca urmare a incorectei degajari a </a:t>
            </a:r>
            <a:r>
              <a:rPr lang="ro-R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reziduurilor radioactive lichide sau solide </a:t>
            </a:r>
            <a:r>
              <a:rPr lang="ro-RO" sz="2800" dirty="0" smtClean="0">
                <a:solidFill>
                  <a:schemeClr val="tx1"/>
                </a:solidFill>
                <a:latin typeface="+mj-lt"/>
              </a:rPr>
              <a:t>de la industriile care folosesc energie atomica sau de la cercetarile nucleare.</a:t>
            </a:r>
            <a:r>
              <a:rPr lang="ro-RO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/>
            </a:r>
            <a:br>
              <a:rPr lang="ro-RO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</a:br>
            <a:endParaRPr lang="zh-TW" altLang="en-US" sz="2800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endParaRPr lang="ro-RO" dirty="0"/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ro-R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Poluarea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radioactiva</a:t>
            </a:r>
            <a:endParaRPr lang="zh-TW" altLang="en-US" b="1" dirty="0">
              <a:ln w="635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C:\Users\Emilia\Desktop\New Folde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1300" y="0"/>
            <a:ext cx="2552700" cy="17907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3786190"/>
          </a:xfrm>
        </p:spPr>
        <p:txBody>
          <a:bodyPr numCol="1">
            <a:normAutofit fontScale="92500"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o-RO" sz="3000" dirty="0" smtClean="0">
                <a:solidFill>
                  <a:schemeClr val="tx1"/>
                </a:solidFill>
              </a:rPr>
              <a:t>Un efect al poluarii apelor, deosebit de grav, este </a:t>
            </a:r>
            <a:r>
              <a:rPr lang="ro-RO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eutrofizarea lacurilor</a:t>
            </a:r>
            <a:r>
              <a:rPr lang="ro-RO" sz="3000" dirty="0" smtClean="0">
                <a:solidFill>
                  <a:schemeClr val="tx1"/>
                </a:solidFill>
              </a:rPr>
              <a:t>, numita si 'moartea lacurilor', ca urmare a cresterii fertilitatii acestora prin aport de elemente nutritive, mai ales fosfati si nitrati, care favorizeaza proliferarea fitiplanctonului si a plantelor acvatice. Putin cate putin, lacul se colmateaza, se ingusteaza si dispare.</a:t>
            </a:r>
          </a:p>
          <a:p>
            <a:endParaRPr lang="ro-RO" dirty="0"/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Efectele</a:t>
            </a:r>
            <a:r>
              <a:rPr lang="ro-RO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poluarii</a:t>
            </a:r>
            <a:r>
              <a:rPr lang="en-US" b="1" dirty="0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635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apelor</a:t>
            </a:r>
            <a:endParaRPr lang="zh-TW" altLang="en-US" b="1" dirty="0">
              <a:ln w="635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2869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Poluarea chimica a apelor </a:t>
            </a:r>
            <a:r>
              <a:rPr lang="ro-RO" sz="2800" dirty="0" smtClean="0"/>
              <a:t>afecteaza fitoplanctonul si macrofitele in mod diferit, dupa natura agentului contaminat. Astfel,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sarurile de cupru si cromatii </a:t>
            </a:r>
            <a:r>
              <a:rPr lang="ro-RO" sz="2800" dirty="0" smtClean="0"/>
              <a:t>sunt toxice pentru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</a:t>
            </a:r>
            <a:r>
              <a:rPr lang="ro-RO" sz="2800" dirty="0" smtClean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Fitoplanctonul </a:t>
            </a:r>
            <a:r>
              <a:rPr lang="ro-RO" sz="2800" dirty="0" smtClean="0"/>
              <a:t>este puternic afectat de numeroase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pesticide, mai ales erbicide</a:t>
            </a:r>
            <a:r>
              <a:rPr lang="ro-RO" sz="2800" dirty="0" smtClean="0"/>
              <a:t>. De exemplu, erbicidele din grupa Ureelor blocheaza cresterea fitoflagelatelor.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Detergentii sintetici</a:t>
            </a:r>
            <a:r>
              <a:rPr lang="ro-RO" sz="2800" dirty="0" smtClean="0"/>
              <a:t>, pe de alta parte, sunt foarte toxici pentru </a:t>
            </a:r>
            <a:r>
              <a:rPr lang="ro-R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flora microbiana </a:t>
            </a:r>
            <a:r>
              <a:rPr lang="ro-RO" sz="2800" dirty="0" smtClean="0"/>
              <a:t>a apelor. Pestii pot muri din cauza tuturor tipurilor de poluare, </a:t>
            </a:r>
            <a:r>
              <a:rPr lang="en-US" sz="2800" dirty="0" smtClean="0"/>
              <a:t>care </a:t>
            </a:r>
            <a:r>
              <a:rPr lang="en-US" sz="2800" dirty="0" err="1" smtClean="0"/>
              <a:t>provoaca</a:t>
            </a:r>
            <a:r>
              <a:rPr lang="en-US" sz="2800" dirty="0" smtClean="0"/>
              <a:t> o </a:t>
            </a:r>
            <a:r>
              <a:rPr lang="ro-RO" sz="2800" dirty="0" smtClean="0"/>
              <a:t>lipsa </a:t>
            </a:r>
            <a:r>
              <a:rPr lang="en-US" sz="2800" dirty="0" smtClean="0"/>
              <a:t>a </a:t>
            </a:r>
            <a:r>
              <a:rPr lang="ro-RO" sz="2800" dirty="0" smtClean="0"/>
              <a:t>oxigenului dizolvat in ap</a:t>
            </a:r>
            <a:r>
              <a:rPr lang="en-US" sz="2800" dirty="0" smtClean="0"/>
              <a:t>a.</a:t>
            </a:r>
            <a:endParaRPr lang="ro-RO" sz="2800" dirty="0" smtClean="0"/>
          </a:p>
          <a:p>
            <a:r>
              <a:rPr lang="ro-RO" sz="2800" dirty="0" smtClean="0"/>
              <a:t>Probleme grave ridica, de asemenea,</a:t>
            </a:r>
            <a:endParaRPr lang="en-US" sz="2800" dirty="0" smtClean="0"/>
          </a:p>
          <a:p>
            <a:r>
              <a:rPr lang="ro-RO" sz="2800" dirty="0" smtClean="0"/>
              <a:t> </a:t>
            </a:r>
            <a:r>
              <a:rPr lang="ro-R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poluarea apelor cu metale grele</a:t>
            </a:r>
            <a:r>
              <a:rPr lang="ro-RO" sz="2800" dirty="0" smtClean="0"/>
              <a:t>, </a:t>
            </a:r>
            <a:endParaRPr lang="en-US" sz="2800" dirty="0" smtClean="0"/>
          </a:p>
          <a:p>
            <a:r>
              <a:rPr lang="ro-RO" sz="2800" dirty="0" smtClean="0"/>
              <a:t>mai ales cu mercur, care atinge o </a:t>
            </a:r>
            <a:endParaRPr lang="en-US" sz="2800" dirty="0" smtClean="0"/>
          </a:p>
          <a:p>
            <a:r>
              <a:rPr lang="ro-RO" sz="2800" dirty="0" smtClean="0"/>
              <a:t>mare acumulare pe lantul trofic.</a:t>
            </a:r>
            <a:endParaRPr lang="ro-RO" sz="2800" dirty="0"/>
          </a:p>
        </p:txBody>
      </p:sp>
      <p:pic>
        <p:nvPicPr>
          <p:cNvPr id="1026" name="Picture 2" descr="http://www.radiotargujiu.ro/poze/a.poze_stiri_2011/poluar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76750"/>
            <a:ext cx="3657600" cy="2381250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2389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3AC056-5A87-4CF2-9278-B220FC8D37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TS102423891</Template>
  <TotalTime>229</TotalTime>
  <Words>696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TS102423891</vt:lpstr>
      <vt:lpstr>Poluarea apei</vt:lpstr>
      <vt:lpstr>Poluarea apei datorita agentilor biologici</vt:lpstr>
      <vt:lpstr>Poluarea chimica</vt:lpstr>
      <vt:lpstr>Poluarea apei cu substante organice de sinteza</vt:lpstr>
      <vt:lpstr>O problema deosebita cu care ne confruntam in prezent este avalansa de deseuri de plastic: pungile de plastic si recipientii din PET-uri (polietilena-tereftalat). </vt:lpstr>
      <vt:lpstr>Poluarea apei datorita agentilor fizici</vt:lpstr>
      <vt:lpstr>Poluarea radioactiva</vt:lpstr>
      <vt:lpstr>Efectele poluarii apelor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Poluarea radioactiva</dc:title>
  <dc:creator>Emilia</dc:creator>
  <cp:lastModifiedBy>AlexB</cp:lastModifiedBy>
  <cp:revision>53</cp:revision>
  <dcterms:created xsi:type="dcterms:W3CDTF">2012-06-09T12:53:59Z</dcterms:created>
  <dcterms:modified xsi:type="dcterms:W3CDTF">2012-12-23T15:00:48Z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TC024238919991</vt:lpwstr>
  </property>
</Properties>
</file>