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69" autoAdjust="0"/>
    <p:restoredTop sz="94660"/>
  </p:normalViewPr>
  <p:slideViewPr>
    <p:cSldViewPr snapToGrid="0">
      <p:cViewPr varScale="1">
        <p:scale>
          <a:sx n="89" d="100"/>
          <a:sy n="89" d="100"/>
        </p:scale>
        <p:origin x="168" y="78"/>
      </p:cViewPr>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645AFE80-D483-47E1-8B0E-613BD9350A1E}"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BFA9319-D87B-4D47-8A95-797929123276}" type="slidenum">
              <a:rPr lang="ro-RO" smtClean="0"/>
              <a:pPr/>
              <a:t>‹#›</a:t>
            </a:fld>
            <a:endParaRPr lang="ro-RO"/>
          </a:p>
        </p:txBody>
      </p:sp>
    </p:spTree>
    <p:extLst>
      <p:ext uri="{BB962C8B-B14F-4D97-AF65-F5344CB8AC3E}">
        <p14:creationId xmlns:p14="http://schemas.microsoft.com/office/powerpoint/2010/main" xmlns="" val="294813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45AFE80-D483-47E1-8B0E-613BD9350A1E}"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BFA9319-D87B-4D47-8A95-797929123276}" type="slidenum">
              <a:rPr lang="ro-RO" smtClean="0"/>
              <a:pPr/>
              <a:t>‹#›</a:t>
            </a:fld>
            <a:endParaRPr lang="ro-RO"/>
          </a:p>
        </p:txBody>
      </p:sp>
    </p:spTree>
    <p:extLst>
      <p:ext uri="{BB962C8B-B14F-4D97-AF65-F5344CB8AC3E}">
        <p14:creationId xmlns:p14="http://schemas.microsoft.com/office/powerpoint/2010/main" xmlns="" val="404931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45AFE80-D483-47E1-8B0E-613BD9350A1E}"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BFA9319-D87B-4D47-8A95-797929123276}" type="slidenum">
              <a:rPr lang="ro-RO" smtClean="0"/>
              <a:pPr/>
              <a:t>‹#›</a:t>
            </a:fld>
            <a:endParaRPr lang="ro-RO"/>
          </a:p>
        </p:txBody>
      </p:sp>
    </p:spTree>
    <p:extLst>
      <p:ext uri="{BB962C8B-B14F-4D97-AF65-F5344CB8AC3E}">
        <p14:creationId xmlns:p14="http://schemas.microsoft.com/office/powerpoint/2010/main" xmlns="" val="341835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645AFE80-D483-47E1-8B0E-613BD9350A1E}"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BFA9319-D87B-4D47-8A95-797929123276}" type="slidenum">
              <a:rPr lang="ro-RO" smtClean="0"/>
              <a:pPr/>
              <a:t>‹#›</a:t>
            </a:fld>
            <a:endParaRPr lang="ro-RO"/>
          </a:p>
        </p:txBody>
      </p:sp>
    </p:spTree>
    <p:extLst>
      <p:ext uri="{BB962C8B-B14F-4D97-AF65-F5344CB8AC3E}">
        <p14:creationId xmlns:p14="http://schemas.microsoft.com/office/powerpoint/2010/main" xmlns="" val="195615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AFE80-D483-47E1-8B0E-613BD9350A1E}"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BFA9319-D87B-4D47-8A95-797929123276}" type="slidenum">
              <a:rPr lang="ro-RO" smtClean="0"/>
              <a:pPr/>
              <a:t>‹#›</a:t>
            </a:fld>
            <a:endParaRPr lang="ro-RO"/>
          </a:p>
        </p:txBody>
      </p:sp>
    </p:spTree>
    <p:extLst>
      <p:ext uri="{BB962C8B-B14F-4D97-AF65-F5344CB8AC3E}">
        <p14:creationId xmlns:p14="http://schemas.microsoft.com/office/powerpoint/2010/main" xmlns="" val="406985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645AFE80-D483-47E1-8B0E-613BD9350A1E}"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BFA9319-D87B-4D47-8A95-797929123276}" type="slidenum">
              <a:rPr lang="ro-RO" smtClean="0"/>
              <a:pPr/>
              <a:t>‹#›</a:t>
            </a:fld>
            <a:endParaRPr lang="ro-RO"/>
          </a:p>
        </p:txBody>
      </p:sp>
    </p:spTree>
    <p:extLst>
      <p:ext uri="{BB962C8B-B14F-4D97-AF65-F5344CB8AC3E}">
        <p14:creationId xmlns:p14="http://schemas.microsoft.com/office/powerpoint/2010/main" xmlns="" val="391882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645AFE80-D483-47E1-8B0E-613BD9350A1E}" type="datetimeFigureOut">
              <a:rPr lang="ro-RO" smtClean="0"/>
              <a:pPr/>
              <a:t>30.09.2018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7BFA9319-D87B-4D47-8A95-797929123276}" type="slidenum">
              <a:rPr lang="ro-RO" smtClean="0"/>
              <a:pPr/>
              <a:t>‹#›</a:t>
            </a:fld>
            <a:endParaRPr lang="ro-RO"/>
          </a:p>
        </p:txBody>
      </p:sp>
    </p:spTree>
    <p:extLst>
      <p:ext uri="{BB962C8B-B14F-4D97-AF65-F5344CB8AC3E}">
        <p14:creationId xmlns:p14="http://schemas.microsoft.com/office/powerpoint/2010/main" xmlns="" val="395243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645AFE80-D483-47E1-8B0E-613BD9350A1E}" type="datetimeFigureOut">
              <a:rPr lang="ro-RO" smtClean="0"/>
              <a:pPr/>
              <a:t>30.09.2018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7BFA9319-D87B-4D47-8A95-797929123276}" type="slidenum">
              <a:rPr lang="ro-RO" smtClean="0"/>
              <a:pPr/>
              <a:t>‹#›</a:t>
            </a:fld>
            <a:endParaRPr lang="ro-RO"/>
          </a:p>
        </p:txBody>
      </p:sp>
    </p:spTree>
    <p:extLst>
      <p:ext uri="{BB962C8B-B14F-4D97-AF65-F5344CB8AC3E}">
        <p14:creationId xmlns:p14="http://schemas.microsoft.com/office/powerpoint/2010/main" xmlns="" val="300647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AFE80-D483-47E1-8B0E-613BD9350A1E}" type="datetimeFigureOut">
              <a:rPr lang="ro-RO" smtClean="0"/>
              <a:pPr/>
              <a:t>30.09.2018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7BFA9319-D87B-4D47-8A95-797929123276}" type="slidenum">
              <a:rPr lang="ro-RO" smtClean="0"/>
              <a:pPr/>
              <a:t>‹#›</a:t>
            </a:fld>
            <a:endParaRPr lang="ro-RO"/>
          </a:p>
        </p:txBody>
      </p:sp>
    </p:spTree>
    <p:extLst>
      <p:ext uri="{BB962C8B-B14F-4D97-AF65-F5344CB8AC3E}">
        <p14:creationId xmlns:p14="http://schemas.microsoft.com/office/powerpoint/2010/main" xmlns="" val="428919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AFE80-D483-47E1-8B0E-613BD9350A1E}"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BFA9319-D87B-4D47-8A95-797929123276}" type="slidenum">
              <a:rPr lang="ro-RO" smtClean="0"/>
              <a:pPr/>
              <a:t>‹#›</a:t>
            </a:fld>
            <a:endParaRPr lang="ro-RO"/>
          </a:p>
        </p:txBody>
      </p:sp>
    </p:spTree>
    <p:extLst>
      <p:ext uri="{BB962C8B-B14F-4D97-AF65-F5344CB8AC3E}">
        <p14:creationId xmlns:p14="http://schemas.microsoft.com/office/powerpoint/2010/main" xmlns="" val="221597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AFE80-D483-47E1-8B0E-613BD9350A1E}"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BFA9319-D87B-4D47-8A95-797929123276}" type="slidenum">
              <a:rPr lang="ro-RO" smtClean="0"/>
              <a:pPr/>
              <a:t>‹#›</a:t>
            </a:fld>
            <a:endParaRPr lang="ro-RO"/>
          </a:p>
        </p:txBody>
      </p:sp>
    </p:spTree>
    <p:extLst>
      <p:ext uri="{BB962C8B-B14F-4D97-AF65-F5344CB8AC3E}">
        <p14:creationId xmlns:p14="http://schemas.microsoft.com/office/powerpoint/2010/main" xmlns="" val="100232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AFE80-D483-47E1-8B0E-613BD9350A1E}" type="datetimeFigureOut">
              <a:rPr lang="ro-RO" smtClean="0"/>
              <a:pPr/>
              <a:t>30.09.2018</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A9319-D87B-4D47-8A95-797929123276}" type="slidenum">
              <a:rPr lang="ro-RO" smtClean="0"/>
              <a:pPr/>
              <a:t>‹#›</a:t>
            </a:fld>
            <a:endParaRPr lang="ro-RO"/>
          </a:p>
        </p:txBody>
      </p:sp>
    </p:spTree>
    <p:extLst>
      <p:ext uri="{BB962C8B-B14F-4D97-AF65-F5344CB8AC3E}">
        <p14:creationId xmlns:p14="http://schemas.microsoft.com/office/powerpoint/2010/main" xmlns="" val="350027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xmlns="" val="170958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12192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625600" y="2362201"/>
            <a:ext cx="90424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690795" cy="6858000"/>
          </a:xfrm>
          <a:prstGeom prst="rect">
            <a:avLst/>
          </a:prstGeom>
        </p:spPr>
      </p:pic>
      <p:sp>
        <p:nvSpPr>
          <p:cNvPr id="3" name="Rectangle 2"/>
          <p:cNvSpPr/>
          <p:nvPr/>
        </p:nvSpPr>
        <p:spPr>
          <a:xfrm>
            <a:off x="1420235" y="5890715"/>
            <a:ext cx="2608727" cy="400110"/>
          </a:xfrm>
          <a:prstGeom prst="rect">
            <a:avLst/>
          </a:prstGeom>
          <a:solidFill>
            <a:srgbClr val="00B050"/>
          </a:solidFill>
        </p:spPr>
        <p:txBody>
          <a:bodyPr wrap="none">
            <a:spAutoFit/>
          </a:bodyPr>
          <a:lstStyle/>
          <a:p>
            <a:r>
              <a:rPr lang="ro-RO" sz="2000" b="1" dirty="0">
                <a:solidFill>
                  <a:schemeClr val="bg1"/>
                </a:solidFill>
              </a:rPr>
              <a:t>Asasinarea lui </a:t>
            </a:r>
            <a:r>
              <a:rPr lang="ro-RO" sz="2000" b="1" dirty="0" smtClean="0">
                <a:solidFill>
                  <a:schemeClr val="bg1"/>
                </a:solidFill>
              </a:rPr>
              <a:t>Godolia </a:t>
            </a:r>
            <a:endParaRPr lang="ro-RO" sz="2000" b="1" dirty="0">
              <a:solidFill>
                <a:schemeClr val="bg1"/>
              </a:solidFill>
            </a:endParaRPr>
          </a:p>
        </p:txBody>
      </p:sp>
      <p:sp>
        <p:nvSpPr>
          <p:cNvPr id="4" name="Rectangle 3"/>
          <p:cNvSpPr/>
          <p:nvPr/>
        </p:nvSpPr>
        <p:spPr>
          <a:xfrm>
            <a:off x="5920292" y="2178019"/>
            <a:ext cx="6096000" cy="2677656"/>
          </a:xfrm>
          <a:prstGeom prst="rect">
            <a:avLst/>
          </a:prstGeom>
        </p:spPr>
        <p:txBody>
          <a:bodyPr>
            <a:spAutoFit/>
          </a:bodyPr>
          <a:lstStyle/>
          <a:p>
            <a:r>
              <a:rPr lang="ro-RO" sz="2000" b="1" dirty="0"/>
              <a:t>1. </a:t>
            </a:r>
            <a:r>
              <a:rPr lang="ro-RO" sz="2400" b="1" dirty="0"/>
              <a:t>P</a:t>
            </a:r>
            <a:r>
              <a:rPr lang="ro-RO" sz="2000" b="1" dirty="0"/>
              <a:t>rin luna a şaptea, Ismael, fiul lui Netania, fiul lui Elişama, din neam regesc, a venit cu dregătorii regelui şi cu zece oameni la Godolia, fiul lui Ahicam, în Miţpa, şi au mâncat acolo pâine împreună.  </a:t>
            </a:r>
          </a:p>
          <a:p>
            <a:r>
              <a:rPr lang="ro-RO" sz="2000" b="1" dirty="0"/>
              <a:t>2. </a:t>
            </a:r>
            <a:r>
              <a:rPr lang="ro-RO" sz="2400" b="1" dirty="0"/>
              <a:t>A</a:t>
            </a:r>
            <a:r>
              <a:rPr lang="ro-RO" sz="2000" b="1" dirty="0"/>
              <a:t>poi s-a sculat Ismael, fiul lui Netania, şi cei zece oameni care erau cu el, şi au lovit cu sabia pe Godolia, fiul lui Ahicam, fiul lui Şafan, şi au ucis pe acela pe care regele Babilonului îl pusese căpetenie peste ţară.  </a:t>
            </a:r>
            <a:endParaRPr lang="ro-RO" b="1" dirty="0"/>
          </a:p>
        </p:txBody>
      </p:sp>
    </p:spTree>
    <p:extLst>
      <p:ext uri="{BB962C8B-B14F-4D97-AF65-F5344CB8AC3E}">
        <p14:creationId xmlns:p14="http://schemas.microsoft.com/office/powerpoint/2010/main" xmlns="" val="153220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562628"/>
          </a:xfrm>
          <a:prstGeom prst="rect">
            <a:avLst/>
          </a:prstGeom>
        </p:spPr>
      </p:pic>
      <p:sp>
        <p:nvSpPr>
          <p:cNvPr id="3" name="Rectangle 2"/>
          <p:cNvSpPr/>
          <p:nvPr/>
        </p:nvSpPr>
        <p:spPr>
          <a:xfrm>
            <a:off x="0" y="5562628"/>
            <a:ext cx="12192001" cy="1138773"/>
          </a:xfrm>
          <a:prstGeom prst="rect">
            <a:avLst/>
          </a:prstGeom>
        </p:spPr>
        <p:txBody>
          <a:bodyPr wrap="square">
            <a:spAutoFit/>
          </a:bodyPr>
          <a:lstStyle/>
          <a:p>
            <a:r>
              <a:rPr lang="ro-RO" sz="2000" b="1" dirty="0"/>
              <a:t>3. </a:t>
            </a:r>
            <a:r>
              <a:rPr lang="ro-RO" sz="2400" b="1" dirty="0"/>
              <a:t>D</a:t>
            </a:r>
            <a:r>
              <a:rPr lang="ro-RO" sz="2000" b="1" dirty="0"/>
              <a:t>e asemenea a ucis Ismael şi pe toţi Iudeii care erau cu Godolia, în Miţpa, precum şi pe Caldeii oşteni care se aflau acolo.  </a:t>
            </a:r>
          </a:p>
          <a:p>
            <a:r>
              <a:rPr lang="ro-RO" sz="2000" b="1" dirty="0"/>
              <a:t>4. </a:t>
            </a:r>
            <a:r>
              <a:rPr lang="ro-RO" sz="2400" b="1" dirty="0"/>
              <a:t>I</a:t>
            </a:r>
            <a:r>
              <a:rPr lang="ro-RO" sz="2000" b="1" dirty="0"/>
              <a:t>ar a doua zi după uciderea lui Godolia, pe când nu ştia nimeni de aceasta,  </a:t>
            </a:r>
          </a:p>
        </p:txBody>
      </p:sp>
      <p:sp>
        <p:nvSpPr>
          <p:cNvPr id="4" name="Rectangle 3"/>
          <p:cNvSpPr/>
          <p:nvPr/>
        </p:nvSpPr>
        <p:spPr>
          <a:xfrm>
            <a:off x="971207" y="4725129"/>
            <a:ext cx="2608727" cy="400110"/>
          </a:xfrm>
          <a:prstGeom prst="rect">
            <a:avLst/>
          </a:prstGeom>
          <a:solidFill>
            <a:srgbClr val="00B050"/>
          </a:solidFill>
        </p:spPr>
        <p:txBody>
          <a:bodyPr wrap="none">
            <a:spAutoFit/>
          </a:bodyPr>
          <a:lstStyle/>
          <a:p>
            <a:r>
              <a:rPr lang="ro-RO" sz="2000" b="1" dirty="0">
                <a:solidFill>
                  <a:schemeClr val="bg1"/>
                </a:solidFill>
              </a:rPr>
              <a:t>Asasinarea lui Godolia </a:t>
            </a:r>
          </a:p>
        </p:txBody>
      </p:sp>
    </p:spTree>
    <p:extLst>
      <p:ext uri="{BB962C8B-B14F-4D97-AF65-F5344CB8AC3E}">
        <p14:creationId xmlns:p14="http://schemas.microsoft.com/office/powerpoint/2010/main" xmlns="" val="380273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4577888"/>
          </a:xfrm>
          <a:prstGeom prst="rect">
            <a:avLst/>
          </a:prstGeom>
        </p:spPr>
      </p:pic>
      <p:sp>
        <p:nvSpPr>
          <p:cNvPr id="3" name="Rectangle 2"/>
          <p:cNvSpPr/>
          <p:nvPr/>
        </p:nvSpPr>
        <p:spPr>
          <a:xfrm>
            <a:off x="3475281" y="4072672"/>
            <a:ext cx="4859279" cy="400110"/>
          </a:xfrm>
          <a:prstGeom prst="rect">
            <a:avLst/>
          </a:prstGeom>
          <a:solidFill>
            <a:srgbClr val="00B050"/>
          </a:solidFill>
        </p:spPr>
        <p:txBody>
          <a:bodyPr wrap="none">
            <a:spAutoFit/>
          </a:bodyPr>
          <a:lstStyle/>
          <a:p>
            <a:r>
              <a:rPr lang="ro-RO" sz="2000" b="1" dirty="0">
                <a:solidFill>
                  <a:schemeClr val="bg1"/>
                </a:solidFill>
              </a:rPr>
              <a:t>Au venit din Sichem, din Silo, şi din Samaria </a:t>
            </a:r>
          </a:p>
        </p:txBody>
      </p:sp>
      <p:sp>
        <p:nvSpPr>
          <p:cNvPr id="4" name="Rectangle 3"/>
          <p:cNvSpPr/>
          <p:nvPr/>
        </p:nvSpPr>
        <p:spPr>
          <a:xfrm>
            <a:off x="0" y="4577888"/>
            <a:ext cx="12192000" cy="2123658"/>
          </a:xfrm>
          <a:prstGeom prst="rect">
            <a:avLst/>
          </a:prstGeom>
        </p:spPr>
        <p:txBody>
          <a:bodyPr wrap="square">
            <a:spAutoFit/>
          </a:bodyPr>
          <a:lstStyle/>
          <a:p>
            <a:r>
              <a:rPr lang="ro-RO" sz="2000" b="1" dirty="0"/>
              <a:t>5. </a:t>
            </a:r>
            <a:r>
              <a:rPr lang="ro-RO" sz="2400" b="1" dirty="0"/>
              <a:t>A</a:t>
            </a:r>
            <a:r>
              <a:rPr lang="ro-RO" sz="2000" b="1" dirty="0"/>
              <a:t>u venit din Sihem, din Şilo şi din Samaria optzeci de oameni cu bărbile rase şi cu hainele sfâşiate şi cu tăieturi pe trup, aducând daruri şi tămâie în mâinile lor pentru jertfă în templul Domnului.  </a:t>
            </a:r>
          </a:p>
          <a:p>
            <a:r>
              <a:rPr lang="ro-RO" sz="2000" b="1" dirty="0"/>
              <a:t>6. </a:t>
            </a:r>
            <a:r>
              <a:rPr lang="ro-RO" sz="2400" b="1" dirty="0"/>
              <a:t>I</a:t>
            </a:r>
            <a:r>
              <a:rPr lang="ro-RO" sz="2000" b="1" dirty="0"/>
              <a:t>ar Ismael, fiul lui Netania, din Miţpa, a ieşit întru întâmpinarea lor; şi mergând el plângând, s-a întâlnit cu ei şi le-a zis: "Duceţi-vă la Godolia, fiul lui Ahicam".  </a:t>
            </a:r>
          </a:p>
          <a:p>
            <a:r>
              <a:rPr lang="ro-RO" sz="2000" b="1" dirty="0"/>
              <a:t>7. </a:t>
            </a:r>
            <a:r>
              <a:rPr lang="ro-RO" sz="2400" b="1" dirty="0"/>
              <a:t>Ş</a:t>
            </a:r>
            <a:r>
              <a:rPr lang="ro-RO" sz="2000" b="1" dirty="0"/>
              <a:t>i după ce au ajuns ei în mijlocul cetăţii, Ismael, fiul lui Netania, i-a ucis şi i-a aruncat într-o groapă, ajutat de oamenii care erau cu el.  </a:t>
            </a:r>
          </a:p>
        </p:txBody>
      </p:sp>
    </p:spTree>
    <p:extLst>
      <p:ext uri="{BB962C8B-B14F-4D97-AF65-F5344CB8AC3E}">
        <p14:creationId xmlns:p14="http://schemas.microsoft.com/office/powerpoint/2010/main" xmlns="" val="380025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690795" cy="6858000"/>
          </a:xfrm>
          <a:prstGeom prst="rect">
            <a:avLst/>
          </a:prstGeom>
        </p:spPr>
      </p:pic>
      <p:sp>
        <p:nvSpPr>
          <p:cNvPr id="3" name="Rectangle 2"/>
          <p:cNvSpPr/>
          <p:nvPr/>
        </p:nvSpPr>
        <p:spPr>
          <a:xfrm>
            <a:off x="5844989" y="936882"/>
            <a:ext cx="6096000" cy="5201424"/>
          </a:xfrm>
          <a:prstGeom prst="rect">
            <a:avLst/>
          </a:prstGeom>
        </p:spPr>
        <p:txBody>
          <a:bodyPr>
            <a:spAutoFit/>
          </a:bodyPr>
          <a:lstStyle/>
          <a:p>
            <a:r>
              <a:rPr lang="ro-RO" sz="2000" b="1" dirty="0"/>
              <a:t>8. </a:t>
            </a:r>
            <a:r>
              <a:rPr lang="ro-RO" sz="2400" b="1" dirty="0"/>
              <a:t>D</a:t>
            </a:r>
            <a:r>
              <a:rPr lang="ro-RO" sz="2000" b="1" dirty="0"/>
              <a:t>ar s-au găsit printre aceştia zece oameni care au zis lui Ismael: "Nu ne ucide, căci noi avem agoniseli de grâu, de orz, de untdelemn şi de miere, ascunse la câmp". Şi el s-a oprit şi nu i-a omorât pe aceia împreună cu ceilalţi fraţi ai lor. </a:t>
            </a:r>
          </a:p>
          <a:p>
            <a:r>
              <a:rPr lang="ro-RO" sz="2000" b="1" dirty="0"/>
              <a:t> 9. </a:t>
            </a:r>
            <a:r>
              <a:rPr lang="ro-RO" sz="2400" b="1" dirty="0"/>
              <a:t>G</a:t>
            </a:r>
            <a:r>
              <a:rPr lang="ro-RO" sz="2000" b="1" dirty="0"/>
              <a:t>roapa însă în care a aruncat Ismael toate trupurile oamenilor, pe care el i-a ucis pentru Godolia, era chiar aceea pe care o făcuse regele Asa, temându-se de Baeşa, regele lui Israel. Pe aceasta a umplut-o Ismael, fiul lui Netania, cu cei ucişi.  </a:t>
            </a:r>
          </a:p>
          <a:p>
            <a:r>
              <a:rPr lang="ro-RO" sz="2000" b="1" dirty="0"/>
              <a:t>10. </a:t>
            </a:r>
            <a:r>
              <a:rPr lang="ro-RO" sz="2400" b="1" dirty="0"/>
              <a:t>A</a:t>
            </a:r>
            <a:r>
              <a:rPr lang="ro-RO" sz="2000" b="1" dirty="0"/>
              <a:t>poi Ismael a luat , prizonieri tot restul de popor, ce era în Miţpa, pe fiicele regelui şi tot poporul ce mai rămăsese în Miţpa, pe care Nebuzaradan, căpetenia gărzii, îl încredinţase lui Godolia, fiul lui Ahicam; şi luându-i pe aceştia, Ismael, fiul lui Netania, s-a îndreptat spre fiii lui Amon.  </a:t>
            </a:r>
          </a:p>
        </p:txBody>
      </p:sp>
      <p:sp>
        <p:nvSpPr>
          <p:cNvPr id="4" name="Rectangle 3"/>
          <p:cNvSpPr/>
          <p:nvPr/>
        </p:nvSpPr>
        <p:spPr>
          <a:xfrm>
            <a:off x="1799186" y="6342537"/>
            <a:ext cx="3254609" cy="400110"/>
          </a:xfrm>
          <a:prstGeom prst="rect">
            <a:avLst/>
          </a:prstGeom>
          <a:solidFill>
            <a:srgbClr val="00B050"/>
          </a:solidFill>
        </p:spPr>
        <p:txBody>
          <a:bodyPr wrap="none">
            <a:spAutoFit/>
          </a:bodyPr>
          <a:lstStyle/>
          <a:p>
            <a:r>
              <a:rPr lang="ro-RO" sz="2000" b="1" dirty="0" smtClean="0">
                <a:solidFill>
                  <a:schemeClr val="bg1"/>
                </a:solidFill>
              </a:rPr>
              <a:t>Prizonieri </a:t>
            </a:r>
            <a:r>
              <a:rPr lang="ro-RO" sz="2000" b="1" dirty="0">
                <a:solidFill>
                  <a:schemeClr val="bg1"/>
                </a:solidFill>
              </a:rPr>
              <a:t>tot restul de popor</a:t>
            </a:r>
          </a:p>
        </p:txBody>
      </p:sp>
    </p:spTree>
    <p:extLst>
      <p:ext uri="{BB962C8B-B14F-4D97-AF65-F5344CB8AC3E}">
        <p14:creationId xmlns:p14="http://schemas.microsoft.com/office/powerpoint/2010/main" xmlns="" val="45104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4931977"/>
          </a:xfrm>
          <a:prstGeom prst="rect">
            <a:avLst/>
          </a:prstGeom>
        </p:spPr>
      </p:pic>
      <p:sp>
        <p:nvSpPr>
          <p:cNvPr id="3" name="Rectangle 2"/>
          <p:cNvSpPr/>
          <p:nvPr/>
        </p:nvSpPr>
        <p:spPr>
          <a:xfrm>
            <a:off x="0" y="4931977"/>
            <a:ext cx="12192000" cy="1815882"/>
          </a:xfrm>
          <a:prstGeom prst="rect">
            <a:avLst/>
          </a:prstGeom>
        </p:spPr>
        <p:txBody>
          <a:bodyPr wrap="square">
            <a:spAutoFit/>
          </a:bodyPr>
          <a:lstStyle/>
          <a:p>
            <a:r>
              <a:rPr lang="ro-RO" sz="2000" b="1" dirty="0"/>
              <a:t>11. </a:t>
            </a:r>
            <a:r>
              <a:rPr lang="ro-RO" sz="2400" b="1" dirty="0"/>
              <a:t>D</a:t>
            </a:r>
            <a:r>
              <a:rPr lang="ro-RO" sz="2000" b="1" dirty="0"/>
              <a:t>ar când Iohanan, fiul lui Carea, şi toţi căpitanii oştirii, care erau cu el, au auzit de nelegiuirile ce săvârşise Ismael, fiul lui Netania, au luat toţi oamenii lor şi s-au dus să se bată cu Ismael, fiul lui Netania,  </a:t>
            </a:r>
          </a:p>
          <a:p>
            <a:r>
              <a:rPr lang="ro-RO" sz="2000" b="1" dirty="0"/>
              <a:t>12. </a:t>
            </a:r>
            <a:r>
              <a:rPr lang="ro-RO" sz="2400" b="1" dirty="0"/>
              <a:t>Ş</a:t>
            </a:r>
            <a:r>
              <a:rPr lang="ro-RO" sz="2000" b="1" dirty="0"/>
              <a:t>i I-au ajuns la iazul cel mare din Gabaon.  </a:t>
            </a:r>
          </a:p>
          <a:p>
            <a:r>
              <a:rPr lang="ro-RO" sz="2000" b="1" dirty="0"/>
              <a:t>13. </a:t>
            </a:r>
            <a:r>
              <a:rPr lang="ro-RO" sz="2400" b="1" dirty="0"/>
              <a:t>C</a:t>
            </a:r>
            <a:r>
              <a:rPr lang="ro-RO" sz="2000" b="1" dirty="0"/>
              <a:t>ând tot poporul ce era cu Ismael a văzut pe Iohanan, fiul lui Carea, şi pe toate căpeteniile oştirii care erau cu dânsul, s-au bucurat.  </a:t>
            </a:r>
          </a:p>
        </p:txBody>
      </p:sp>
      <p:sp>
        <p:nvSpPr>
          <p:cNvPr id="4" name="Rectangle 3"/>
          <p:cNvSpPr/>
          <p:nvPr/>
        </p:nvSpPr>
        <p:spPr>
          <a:xfrm>
            <a:off x="198762" y="4330857"/>
            <a:ext cx="2934458" cy="400110"/>
          </a:xfrm>
          <a:prstGeom prst="rect">
            <a:avLst/>
          </a:prstGeom>
          <a:solidFill>
            <a:srgbClr val="00B050"/>
          </a:solidFill>
        </p:spPr>
        <p:txBody>
          <a:bodyPr wrap="none">
            <a:spAutoFit/>
          </a:bodyPr>
          <a:lstStyle/>
          <a:p>
            <a:r>
              <a:rPr lang="ro-RO" sz="2000" b="1" dirty="0" smtClean="0">
                <a:solidFill>
                  <a:schemeClr val="bg1"/>
                </a:solidFill>
              </a:rPr>
              <a:t>I</a:t>
            </a:r>
            <a:r>
              <a:rPr lang="it-IT" sz="2000" b="1" dirty="0" smtClean="0">
                <a:solidFill>
                  <a:schemeClr val="bg1"/>
                </a:solidFill>
              </a:rPr>
              <a:t>azul </a:t>
            </a:r>
            <a:r>
              <a:rPr lang="it-IT" sz="2000" b="1" dirty="0">
                <a:solidFill>
                  <a:schemeClr val="bg1"/>
                </a:solidFill>
              </a:rPr>
              <a:t>cel mare din Gabaon</a:t>
            </a:r>
            <a:endParaRPr lang="ro-RO" sz="2000" b="1" dirty="0">
              <a:solidFill>
                <a:schemeClr val="bg1"/>
              </a:solidFill>
            </a:endParaRPr>
          </a:p>
        </p:txBody>
      </p:sp>
    </p:spTree>
    <p:extLst>
      <p:ext uri="{BB962C8B-B14F-4D97-AF65-F5344CB8AC3E}">
        <p14:creationId xmlns:p14="http://schemas.microsoft.com/office/powerpoint/2010/main" xmlns="" val="44089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464885" cy="6858000"/>
          </a:xfrm>
          <a:prstGeom prst="rect">
            <a:avLst/>
          </a:prstGeom>
        </p:spPr>
      </p:pic>
      <p:sp>
        <p:nvSpPr>
          <p:cNvPr id="3" name="Rectangle 2"/>
          <p:cNvSpPr/>
          <p:nvPr/>
        </p:nvSpPr>
        <p:spPr>
          <a:xfrm>
            <a:off x="5855747" y="1567533"/>
            <a:ext cx="6096000" cy="4339650"/>
          </a:xfrm>
          <a:prstGeom prst="rect">
            <a:avLst/>
          </a:prstGeom>
        </p:spPr>
        <p:txBody>
          <a:bodyPr>
            <a:spAutoFit/>
          </a:bodyPr>
          <a:lstStyle/>
          <a:p>
            <a:r>
              <a:rPr lang="ro-RO" sz="2000" b="1" dirty="0"/>
              <a:t>14. </a:t>
            </a:r>
            <a:r>
              <a:rPr lang="ro-RO" sz="2400" b="1" dirty="0"/>
              <a:t>Ş</a:t>
            </a:r>
            <a:r>
              <a:rPr lang="ro-RO" sz="2000" b="1" dirty="0"/>
              <a:t>i s-a întors tot poporul pe care Ismael îl ducea în robie din Miţpa şi, plecând, s-a dus la Iohanan, fiul lui Carea,  </a:t>
            </a:r>
          </a:p>
          <a:p>
            <a:r>
              <a:rPr lang="ro-RO" sz="2000" b="1" dirty="0"/>
              <a:t>15. </a:t>
            </a:r>
            <a:r>
              <a:rPr lang="ro-RO" sz="2400" b="1" dirty="0"/>
              <a:t>I</a:t>
            </a:r>
            <a:r>
              <a:rPr lang="ro-RO" sz="2000" b="1" dirty="0"/>
              <a:t>ar Ismael, fiul lui Netania, a fugit de Iohanan cu opt oameni şi s-a dus la fiii lui Amon.  </a:t>
            </a:r>
          </a:p>
          <a:p>
            <a:r>
              <a:rPr lang="ro-RO" sz="2000" b="1" dirty="0"/>
              <a:t>16. </a:t>
            </a:r>
            <a:r>
              <a:rPr lang="ro-RO" sz="2400" b="1" dirty="0"/>
              <a:t>A</a:t>
            </a:r>
            <a:r>
              <a:rPr lang="ro-RO" sz="2000" b="1" dirty="0"/>
              <a:t>tunci Iohanan, fiul lui Carea, şi toate căpeteniile oştirii, care erau cu el, au luat din Miţpa tot poporul ce rămăsese şi pe care el îl scăpase de Ismael, fiul lui Netania, după ce acesta ucisese pe Godolia, fiul lui Ahicam - bărbaţii, oştenii, femeile, copiii şi eunucii pe care îi scosese din Gabaon, </a:t>
            </a:r>
          </a:p>
          <a:p>
            <a:r>
              <a:rPr lang="ro-RO" sz="2000" b="1" dirty="0"/>
              <a:t>17. </a:t>
            </a:r>
            <a:r>
              <a:rPr lang="ro-RO" sz="2400" b="1" dirty="0"/>
              <a:t>Ş</a:t>
            </a:r>
            <a:r>
              <a:rPr lang="ro-RO" sz="2000" b="1" dirty="0"/>
              <a:t>i s-a dus şi s-a oprit în satul Chimham, lângă Betleem,   </a:t>
            </a:r>
          </a:p>
        </p:txBody>
      </p:sp>
    </p:spTree>
    <p:extLst>
      <p:ext uri="{BB962C8B-B14F-4D97-AF65-F5344CB8AC3E}">
        <p14:creationId xmlns:p14="http://schemas.microsoft.com/office/powerpoint/2010/main" xmlns="" val="209399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948554"/>
          </a:xfrm>
          <a:prstGeom prst="rect">
            <a:avLst/>
          </a:prstGeom>
        </p:spPr>
      </p:pic>
      <p:sp>
        <p:nvSpPr>
          <p:cNvPr id="3" name="Rectangle 2"/>
          <p:cNvSpPr/>
          <p:nvPr/>
        </p:nvSpPr>
        <p:spPr>
          <a:xfrm>
            <a:off x="0" y="5948554"/>
            <a:ext cx="12192000" cy="769441"/>
          </a:xfrm>
          <a:prstGeom prst="rect">
            <a:avLst/>
          </a:prstGeom>
        </p:spPr>
        <p:txBody>
          <a:bodyPr wrap="square">
            <a:spAutoFit/>
          </a:bodyPr>
          <a:lstStyle/>
          <a:p>
            <a:r>
              <a:rPr lang="ro-RO" sz="2000" b="1" dirty="0"/>
              <a:t>18. </a:t>
            </a:r>
            <a:r>
              <a:rPr lang="ro-RO" sz="2400" b="1" dirty="0"/>
              <a:t>C</a:t>
            </a:r>
            <a:r>
              <a:rPr lang="ro-RO" sz="2000" b="1" dirty="0"/>
              <a:t>a apoi să plece în Egipt de frica Caldeilor, căci se temea de ei, pentru că Ismael, fiul lui Netania, ucisese pe Godolia, fiul lui Ahicam, pe care regele Babilonului îl pusese căpetenie peste ţară. </a:t>
            </a:r>
          </a:p>
        </p:txBody>
      </p:sp>
      <p:sp>
        <p:nvSpPr>
          <p:cNvPr id="4" name="Rectangle 3"/>
          <p:cNvSpPr/>
          <p:nvPr/>
        </p:nvSpPr>
        <p:spPr>
          <a:xfrm>
            <a:off x="5376957" y="5441421"/>
            <a:ext cx="719043" cy="400110"/>
          </a:xfrm>
          <a:prstGeom prst="rect">
            <a:avLst/>
          </a:prstGeom>
          <a:solidFill>
            <a:srgbClr val="00B050"/>
          </a:solidFill>
        </p:spPr>
        <p:txBody>
          <a:bodyPr wrap="none">
            <a:spAutoFit/>
          </a:bodyPr>
          <a:lstStyle/>
          <a:p>
            <a:r>
              <a:rPr lang="ro-RO" sz="2000" b="1" dirty="0">
                <a:solidFill>
                  <a:schemeClr val="bg1"/>
                </a:solidFill>
              </a:rPr>
              <a:t>Egipt</a:t>
            </a:r>
          </a:p>
        </p:txBody>
      </p:sp>
    </p:spTree>
    <p:extLst>
      <p:ext uri="{BB962C8B-B14F-4D97-AF65-F5344CB8AC3E}">
        <p14:creationId xmlns:p14="http://schemas.microsoft.com/office/powerpoint/2010/main" xmlns="" val="98074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Rectangle 1"/>
          <p:cNvSpPr/>
          <p:nvPr/>
        </p:nvSpPr>
        <p:spPr>
          <a:xfrm>
            <a:off x="0" y="2551837"/>
            <a:ext cx="12192000" cy="1569660"/>
          </a:xfrm>
          <a:prstGeom prst="rect">
            <a:avLst/>
          </a:prstGeom>
        </p:spPr>
        <p:txBody>
          <a:bodyPr wrap="square">
            <a:spAutoFit/>
          </a:bodyPr>
          <a:lstStyle/>
          <a:p>
            <a:pPr algn="ctr"/>
            <a:r>
              <a:rPr lang="ro-RO" sz="2400" b="1" dirty="0" smtClean="0"/>
              <a:t>Când sufletul nostru este în întregime îndreptat spre Dumnezeu... toate întrebările încetează... Nu mai există decât o întrebare... Cum să dobândim pe Duhul Sfânt în noi şi să-L păstrăm...!</a:t>
            </a:r>
          </a:p>
          <a:p>
            <a:pPr algn="ctr"/>
            <a:r>
              <a:rPr lang="ro-RO" sz="2400" b="1" dirty="0" smtClean="0"/>
              <a:t> Profesor Gheorghe Donea</a:t>
            </a:r>
          </a:p>
          <a:p>
            <a:pPr algn="ctr"/>
            <a:r>
              <a:rPr lang="ro-RO" sz="2400" b="1" dirty="0" smtClean="0"/>
              <a:t>donea_gheorghe@yahoo.com</a:t>
            </a:r>
            <a:endParaRPr lang="ro-RO" sz="2400" b="1" dirty="0"/>
          </a:p>
        </p:txBody>
      </p:sp>
    </p:spTree>
    <p:extLst>
      <p:ext uri="{BB962C8B-B14F-4D97-AF65-F5344CB8AC3E}">
        <p14:creationId xmlns:p14="http://schemas.microsoft.com/office/powerpoint/2010/main" xmlns="" val="681156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364</Words>
  <Application>Microsoft Office PowerPoint</Application>
  <PresentationFormat>Custom</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Donea Gheorghe</dc:creator>
  <cp:lastModifiedBy>A</cp:lastModifiedBy>
  <cp:revision>7</cp:revision>
  <dcterms:created xsi:type="dcterms:W3CDTF">2018-09-29T07:22:11Z</dcterms:created>
  <dcterms:modified xsi:type="dcterms:W3CDTF">2018-09-30T15:04:35Z</dcterms:modified>
</cp:coreProperties>
</file>