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8" r:id="rId12"/>
    <p:sldId id="271" r:id="rId13"/>
    <p:sldId id="267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35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pPr/>
              <a:t>12/23/2012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o.wikipedia.org/wiki/Albastru" TargetMode="External"/><Relationship Id="rId3" Type="http://schemas.openxmlformats.org/officeDocument/2006/relationships/hyperlink" Target="http://ro.wikipedia.org/wiki/Neon" TargetMode="External"/><Relationship Id="rId7" Type="http://schemas.openxmlformats.org/officeDocument/2006/relationships/hyperlink" Target="http://ro.wikipedia.org/wiki/Ro%C8%99u" TargetMode="External"/><Relationship Id="rId2" Type="http://schemas.openxmlformats.org/officeDocument/2006/relationships/hyperlink" Target="http://ro.wikipedia.org/wiki/Argon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ro.wikipedia.org/wiki/Fluorescen%C8%9B%C4%83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ro.wikipedia.org/wiki/UV" TargetMode="External"/><Relationship Id="rId10" Type="http://schemas.openxmlformats.org/officeDocument/2006/relationships/hyperlink" Target="http://ro.wikipedia.org/wiki/Sodiu" TargetMode="External"/><Relationship Id="rId4" Type="http://schemas.openxmlformats.org/officeDocument/2006/relationships/hyperlink" Target="http://ro.wikipedia.org/wiki/Mercur" TargetMode="External"/><Relationship Id="rId9" Type="http://schemas.openxmlformats.org/officeDocument/2006/relationships/hyperlink" Target="http://ro.wikipedia.org/wiki/Galb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Monitor" TargetMode="External"/><Relationship Id="rId2" Type="http://schemas.openxmlformats.org/officeDocument/2006/relationships/hyperlink" Target="http://ro.wikipedia.org/wiki/Televiz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o.wikipedia.org/wiki/Plasm%C4%83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Plasm%C4%83" TargetMode="External"/><Relationship Id="rId2" Type="http://schemas.openxmlformats.org/officeDocument/2006/relationships/hyperlink" Target="http://ro.wikipedia.org/wiki/Medi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ro.wikipedia.org/wiki/Oxigen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U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o.wikipedia.org/wiki/C%C3%A2mp_magneti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o.wikipedia.org/wiki/Spectr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610" y="786220"/>
            <a:ext cx="7074190" cy="1683316"/>
          </a:xfrm>
        </p:spPr>
        <p:txBody>
          <a:bodyPr/>
          <a:lstStyle/>
          <a:p>
            <a:r>
              <a:rPr lang="en-US" dirty="0" err="1" smtClean="0"/>
              <a:t>Proiect</a:t>
            </a:r>
            <a:r>
              <a:rPr lang="en-US" dirty="0" smtClean="0"/>
              <a:t> FIZICA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741688"/>
            <a:ext cx="6477000" cy="1310366"/>
          </a:xfrm>
        </p:spPr>
        <p:txBody>
          <a:bodyPr>
            <a:normAutofit/>
          </a:bodyPr>
          <a:lstStyle/>
          <a:p>
            <a:endParaRPr lang="en-US" sz="10000" dirty="0" smtClean="0">
              <a:latin typeface="Cooper Black"/>
              <a:cs typeface="Cooper Black"/>
            </a:endParaRPr>
          </a:p>
          <a:p>
            <a:endParaRPr lang="en-US" sz="10000" dirty="0">
              <a:latin typeface="Cooper Black"/>
              <a:cs typeface="Cooper Black"/>
            </a:endParaRPr>
          </a:p>
          <a:p>
            <a:r>
              <a:rPr lang="en-US" sz="10000" dirty="0" smtClean="0">
                <a:latin typeface="Cooper Black"/>
                <a:cs typeface="Cooper Black"/>
              </a:rPr>
              <a:t>PLASMA</a:t>
            </a:r>
            <a:endParaRPr lang="en-US" sz="10000" dirty="0">
              <a:latin typeface="Cooper Black"/>
              <a:cs typeface="Cooper Black"/>
            </a:endParaRPr>
          </a:p>
        </p:txBody>
      </p:sp>
      <p:sp>
        <p:nvSpPr>
          <p:cNvPr id="6" name="TextBox 5"/>
          <p:cNvSpPr txBox="1"/>
          <p:nvPr/>
        </p:nvSpPr>
        <p:spPr>
          <a:xfrm rot="21446972">
            <a:off x="4368760" y="4391703"/>
            <a:ext cx="439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venir Black"/>
                <a:cs typeface="Avenir Black"/>
              </a:rPr>
              <a:t>Elevi</a:t>
            </a:r>
            <a:r>
              <a:rPr lang="en-US" sz="2800" dirty="0" smtClean="0">
                <a:latin typeface="Avenir Black"/>
                <a:cs typeface="Avenir Black"/>
              </a:rPr>
              <a:t>: Ceban Dumitru</a:t>
            </a:r>
          </a:p>
          <a:p>
            <a:r>
              <a:rPr lang="en-US" sz="2800" dirty="0" smtClean="0">
                <a:latin typeface="Avenir Black"/>
                <a:cs typeface="Avenir Black"/>
              </a:rPr>
              <a:t>          </a:t>
            </a:r>
            <a:r>
              <a:rPr lang="en-US" sz="2800" dirty="0" err="1" smtClean="0">
                <a:latin typeface="Avenir Black"/>
                <a:cs typeface="Avenir Black"/>
              </a:rPr>
              <a:t>Niculescu</a:t>
            </a:r>
            <a:r>
              <a:rPr lang="en-US" sz="2800" dirty="0" smtClean="0">
                <a:latin typeface="Avenir Black"/>
                <a:cs typeface="Avenir Black"/>
              </a:rPr>
              <a:t> </a:t>
            </a:r>
            <a:r>
              <a:rPr lang="en-US" sz="2800" dirty="0" err="1" smtClean="0">
                <a:latin typeface="Avenir Black"/>
                <a:cs typeface="Avenir Black"/>
              </a:rPr>
              <a:t>Costin</a:t>
            </a:r>
            <a:endParaRPr lang="en-US" sz="28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in </a:t>
            </a:r>
            <a:r>
              <a:rPr lang="en-US" dirty="0" err="1" smtClean="0"/>
              <a:t>Univers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10862" y="1975628"/>
            <a:ext cx="72171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Desi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Pamant</a:t>
            </a:r>
            <a:r>
              <a:rPr lang="en-US" b="1" dirty="0"/>
              <a:t> plasma  se </a:t>
            </a:r>
            <a:r>
              <a:rPr lang="en-US" b="1" dirty="0" err="1"/>
              <a:t>gaseste</a:t>
            </a:r>
            <a:r>
              <a:rPr lang="en-US" b="1" dirty="0"/>
              <a:t> in </a:t>
            </a:r>
            <a:r>
              <a:rPr lang="en-US" b="1" dirty="0" err="1"/>
              <a:t>cantitati</a:t>
            </a:r>
            <a:r>
              <a:rPr lang="en-US" b="1" dirty="0"/>
              <a:t> </a:t>
            </a:r>
            <a:r>
              <a:rPr lang="en-US" b="1" dirty="0" err="1"/>
              <a:t>neglijabile</a:t>
            </a:r>
            <a:r>
              <a:rPr lang="en-US" b="1" dirty="0"/>
              <a:t> ,</a:t>
            </a:r>
            <a:r>
              <a:rPr lang="en-US" b="1" dirty="0" err="1"/>
              <a:t>ea</a:t>
            </a:r>
            <a:r>
              <a:rPr lang="en-US" b="1" dirty="0"/>
              <a:t> </a:t>
            </a:r>
            <a:r>
              <a:rPr lang="en-US" b="1" dirty="0" err="1"/>
              <a:t>constituie</a:t>
            </a:r>
            <a:r>
              <a:rPr lang="en-US" b="1" dirty="0"/>
              <a:t> 95% din </a:t>
            </a:r>
            <a:r>
              <a:rPr lang="en-US" b="1" dirty="0" err="1"/>
              <a:t>materia</a:t>
            </a:r>
            <a:r>
              <a:rPr lang="en-US" b="1" dirty="0"/>
              <a:t> </a:t>
            </a:r>
            <a:r>
              <a:rPr lang="en-US" b="1" dirty="0" err="1"/>
              <a:t>Universului.Este</a:t>
            </a:r>
            <a:r>
              <a:rPr lang="en-US" b="1" dirty="0"/>
              <a:t> </a:t>
            </a:r>
            <a:r>
              <a:rPr lang="en-US" b="1" dirty="0" err="1"/>
              <a:t>constituentul</a:t>
            </a:r>
            <a:r>
              <a:rPr lang="en-US" b="1" dirty="0"/>
              <a:t> </a:t>
            </a:r>
            <a:r>
              <a:rPr lang="en-US" b="1" dirty="0" err="1"/>
              <a:t>stelelor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a </a:t>
            </a:r>
            <a:r>
              <a:rPr lang="en-US" b="1" dirty="0" err="1"/>
              <a:t>norilor</a:t>
            </a:r>
            <a:r>
              <a:rPr lang="en-US" b="1" dirty="0"/>
              <a:t> </a:t>
            </a:r>
            <a:r>
              <a:rPr lang="en-US" b="1" dirty="0" err="1"/>
              <a:t>interstelari</a:t>
            </a:r>
            <a:r>
              <a:rPr lang="en-US" b="1" dirty="0"/>
              <a:t> </a:t>
            </a:r>
            <a:r>
              <a:rPr lang="en-US" b="1" dirty="0" err="1"/>
              <a:t>ionizati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/>
              <a:t>Clasificarea</a:t>
            </a:r>
            <a:r>
              <a:rPr lang="en-US" b="1" dirty="0"/>
              <a:t> </a:t>
            </a:r>
            <a:r>
              <a:rPr lang="en-US" b="1" dirty="0" err="1"/>
              <a:t>stelelor</a:t>
            </a:r>
            <a:r>
              <a:rPr lang="en-US" b="1" dirty="0"/>
              <a:t> se face in </a:t>
            </a:r>
            <a:r>
              <a:rPr lang="en-US" b="1" dirty="0" err="1"/>
              <a:t>functie</a:t>
            </a:r>
            <a:r>
              <a:rPr lang="en-US" b="1" dirty="0"/>
              <a:t> de </a:t>
            </a:r>
            <a:r>
              <a:rPr lang="en-US" b="1" dirty="0" err="1"/>
              <a:t>spectrul</a:t>
            </a:r>
            <a:r>
              <a:rPr lang="en-US" b="1" dirty="0"/>
              <a:t> </a:t>
            </a:r>
            <a:r>
              <a:rPr lang="en-US" b="1" dirty="0" err="1"/>
              <a:t>lor.Astfel,exista</a:t>
            </a:r>
            <a:r>
              <a:rPr lang="en-US" b="1" dirty="0"/>
              <a:t> </a:t>
            </a:r>
            <a:r>
              <a:rPr lang="en-US" b="1" dirty="0" err="1"/>
              <a:t>urmatoarele</a:t>
            </a:r>
            <a:r>
              <a:rPr lang="en-US" b="1" dirty="0"/>
              <a:t> </a:t>
            </a:r>
            <a:r>
              <a:rPr lang="en-US" b="1" dirty="0" err="1"/>
              <a:t>clase:O-B-A-F-G-K-M.Fiecare</a:t>
            </a:r>
            <a:r>
              <a:rPr lang="en-US" b="1" dirty="0"/>
              <a:t> </a:t>
            </a:r>
            <a:r>
              <a:rPr lang="en-US" b="1" dirty="0" err="1"/>
              <a:t>clasa</a:t>
            </a:r>
            <a:r>
              <a:rPr lang="en-US" b="1" dirty="0"/>
              <a:t> are 10 </a:t>
            </a:r>
            <a:r>
              <a:rPr lang="en-US" b="1" dirty="0" err="1"/>
              <a:t>subclase</a:t>
            </a:r>
            <a:r>
              <a:rPr lang="en-US" b="1" dirty="0"/>
              <a:t> </a:t>
            </a:r>
            <a:r>
              <a:rPr lang="en-US" b="1" dirty="0" err="1"/>
              <a:t>desemnate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cifre</a:t>
            </a:r>
            <a:r>
              <a:rPr lang="en-US" b="1" dirty="0"/>
              <a:t> 1-10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/>
              <a:t>tipul</a:t>
            </a:r>
            <a:r>
              <a:rPr lang="en-US" b="1" dirty="0"/>
              <a:t> O-au o </a:t>
            </a:r>
            <a:r>
              <a:rPr lang="en-US" b="1" dirty="0" err="1"/>
              <a:t>temperatura</a:t>
            </a:r>
            <a:r>
              <a:rPr lang="en-US" b="1" dirty="0"/>
              <a:t> de 25.000 </a:t>
            </a:r>
            <a:r>
              <a:rPr lang="en-US" b="1" dirty="0" smtClean="0"/>
              <a:t>K</a:t>
            </a:r>
          </a:p>
          <a:p>
            <a:r>
              <a:rPr lang="en-US" b="1" dirty="0" err="1"/>
              <a:t>tipul</a:t>
            </a:r>
            <a:r>
              <a:rPr lang="en-US" b="1" dirty="0"/>
              <a:t> M-</a:t>
            </a:r>
            <a:r>
              <a:rPr lang="en-US" b="1" dirty="0" err="1"/>
              <a:t>temperatura</a:t>
            </a:r>
            <a:r>
              <a:rPr lang="en-US" b="1" dirty="0"/>
              <a:t> de 3.500 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62" y="4338331"/>
            <a:ext cx="2768692" cy="20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183089"/>
            <a:ext cx="7315200" cy="2348579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Cele</a:t>
            </a:r>
            <a:r>
              <a:rPr lang="en-US" b="1" dirty="0" smtClean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comune</a:t>
            </a:r>
            <a:r>
              <a:rPr lang="en-US" b="1" dirty="0"/>
              <a:t> </a:t>
            </a:r>
            <a:r>
              <a:rPr lang="en-US" b="1" dirty="0" err="1"/>
              <a:t>tuburi</a:t>
            </a:r>
            <a:r>
              <a:rPr lang="en-US" b="1" dirty="0"/>
              <a:t> </a:t>
            </a:r>
            <a:r>
              <a:rPr lang="en-US" b="1" dirty="0" err="1"/>
              <a:t>conțin</a:t>
            </a:r>
            <a:r>
              <a:rPr lang="en-US" b="1" dirty="0"/>
              <a:t> un </a:t>
            </a:r>
            <a:r>
              <a:rPr lang="en-US" b="1" dirty="0" err="1"/>
              <a:t>gaz</a:t>
            </a:r>
            <a:r>
              <a:rPr lang="en-US" b="1" dirty="0"/>
              <a:t> </a:t>
            </a:r>
            <a:r>
              <a:rPr lang="en-US" b="1" dirty="0" err="1"/>
              <a:t>nobil</a:t>
            </a:r>
            <a:r>
              <a:rPr lang="en-US" b="1" dirty="0"/>
              <a:t> inert, </a:t>
            </a:r>
            <a:r>
              <a:rPr lang="en-US" b="1" dirty="0">
                <a:hlinkClick r:id="rId2" tooltip="Argon"/>
              </a:rPr>
              <a:t>argon</a:t>
            </a:r>
            <a:r>
              <a:rPr lang="en-US" b="1" dirty="0"/>
              <a:t> </a:t>
            </a:r>
            <a:r>
              <a:rPr lang="en-US" b="1" dirty="0" err="1"/>
              <a:t>sau</a:t>
            </a:r>
            <a:r>
              <a:rPr lang="en-US" b="1" dirty="0"/>
              <a:t> </a:t>
            </a:r>
            <a:r>
              <a:rPr lang="en-US" b="1" dirty="0">
                <a:hlinkClick r:id="rId3" tooltip="Neon"/>
              </a:rPr>
              <a:t>neon</a:t>
            </a:r>
            <a:r>
              <a:rPr lang="en-US" b="1" dirty="0"/>
              <a:t>, </a:t>
            </a:r>
            <a:r>
              <a:rPr lang="en-US" b="1" dirty="0" err="1"/>
              <a:t>și</a:t>
            </a:r>
            <a:r>
              <a:rPr lang="en-US" b="1" dirty="0"/>
              <a:t> </a:t>
            </a:r>
            <a:r>
              <a:rPr lang="en-US" b="1" dirty="0">
                <a:hlinkClick r:id="rId4" tooltip="Mercur"/>
              </a:rPr>
              <a:t>vapori de mercur</a:t>
            </a:r>
            <a:r>
              <a:rPr lang="en-US" b="1" dirty="0"/>
              <a:t>. Plasma </a:t>
            </a:r>
            <a:r>
              <a:rPr lang="en-US" b="1" dirty="0" err="1"/>
              <a:t>astfel</a:t>
            </a:r>
            <a:r>
              <a:rPr lang="en-US" b="1" dirty="0"/>
              <a:t> </a:t>
            </a:r>
            <a:r>
              <a:rPr lang="en-US" b="1" dirty="0" err="1"/>
              <a:t>obținută</a:t>
            </a:r>
            <a:r>
              <a:rPr lang="en-US" b="1" dirty="0"/>
              <a:t> </a:t>
            </a:r>
            <a:r>
              <a:rPr lang="en-US" b="1" dirty="0" err="1"/>
              <a:t>emite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 </a:t>
            </a:r>
            <a:r>
              <a:rPr lang="en-US" b="1" dirty="0">
                <a:hlinkClick r:id="rId5" tooltip="UV"/>
              </a:rPr>
              <a:t>UV</a:t>
            </a:r>
            <a:r>
              <a:rPr lang="en-US" b="1" dirty="0"/>
              <a:t>. </a:t>
            </a:r>
            <a:r>
              <a:rPr lang="en-US" b="1" dirty="0" err="1"/>
              <a:t>Suprafața</a:t>
            </a:r>
            <a:r>
              <a:rPr lang="en-US" b="1" dirty="0"/>
              <a:t> </a:t>
            </a:r>
            <a:r>
              <a:rPr lang="en-US" b="1" dirty="0" err="1"/>
              <a:t>tubului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acoperită</a:t>
            </a:r>
            <a:r>
              <a:rPr lang="en-US" b="1" dirty="0"/>
              <a:t> cu o </a:t>
            </a:r>
            <a:r>
              <a:rPr lang="en-US" b="1" dirty="0" err="1"/>
              <a:t>substanță</a:t>
            </a:r>
            <a:r>
              <a:rPr lang="en-US" b="1" dirty="0"/>
              <a:t> </a:t>
            </a:r>
            <a:r>
              <a:rPr lang="en-US" b="1" dirty="0">
                <a:hlinkClick r:id="rId6" tooltip="Fluorescență"/>
              </a:rPr>
              <a:t>fluorescentă</a:t>
            </a:r>
            <a:r>
              <a:rPr lang="en-US" b="1" dirty="0"/>
              <a:t> care </a:t>
            </a:r>
            <a:r>
              <a:rPr lang="en-US" b="1" dirty="0" err="1"/>
              <a:t>emite</a:t>
            </a:r>
            <a:r>
              <a:rPr lang="en-US" b="1" dirty="0"/>
              <a:t> un </a:t>
            </a:r>
            <a:r>
              <a:rPr lang="en-US" b="1" dirty="0" err="1"/>
              <a:t>spectru</a:t>
            </a:r>
            <a:r>
              <a:rPr lang="en-US" b="1" dirty="0"/>
              <a:t> </a:t>
            </a:r>
            <a:r>
              <a:rPr lang="en-US" b="1" dirty="0" err="1"/>
              <a:t>continuu</a:t>
            </a:r>
            <a:r>
              <a:rPr lang="en-US" b="1" dirty="0"/>
              <a:t>,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</a:t>
            </a:r>
            <a:r>
              <a:rPr lang="en-US" b="1" dirty="0"/>
              <a:t> </a:t>
            </a:r>
            <a:r>
              <a:rPr lang="en-US" b="1" dirty="0" err="1"/>
              <a:t>vizibil</a:t>
            </a:r>
            <a:r>
              <a:rPr lang="en-US" b="1" dirty="0"/>
              <a:t>.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funcție</a:t>
            </a:r>
            <a:r>
              <a:rPr lang="en-US" b="1" dirty="0"/>
              <a:t> de </a:t>
            </a:r>
            <a:r>
              <a:rPr lang="en-US" b="1" dirty="0" err="1"/>
              <a:t>gazul</a:t>
            </a:r>
            <a:r>
              <a:rPr lang="en-US" b="1" dirty="0"/>
              <a:t> de </a:t>
            </a:r>
            <a:r>
              <a:rPr lang="en-US" b="1" dirty="0" err="1"/>
              <a:t>lucru</a:t>
            </a:r>
            <a:r>
              <a:rPr lang="en-US" b="1" dirty="0"/>
              <a:t> </a:t>
            </a:r>
            <a:r>
              <a:rPr lang="en-US" b="1" dirty="0" err="1"/>
              <a:t>utilizat</a:t>
            </a:r>
            <a:r>
              <a:rPr lang="en-US" b="1" dirty="0"/>
              <a:t> se pot </a:t>
            </a:r>
            <a:r>
              <a:rPr lang="en-US" b="1" dirty="0" err="1"/>
              <a:t>obține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culori</a:t>
            </a:r>
            <a:r>
              <a:rPr lang="en-US" b="1" dirty="0"/>
              <a:t> ale </a:t>
            </a:r>
            <a:r>
              <a:rPr lang="en-US" b="1" dirty="0" err="1"/>
              <a:t>radiației</a:t>
            </a:r>
            <a:r>
              <a:rPr lang="en-US" b="1" dirty="0"/>
              <a:t> </a:t>
            </a:r>
            <a:r>
              <a:rPr lang="en-US" b="1" dirty="0" err="1"/>
              <a:t>emise</a:t>
            </a:r>
            <a:r>
              <a:rPr lang="en-US" b="1" dirty="0"/>
              <a:t>, (</a:t>
            </a:r>
            <a:r>
              <a:rPr lang="en-US" b="1" dirty="0">
                <a:hlinkClick r:id="rId7" tooltip="Roșu"/>
              </a:rPr>
              <a:t>roșu</a:t>
            </a:r>
            <a:r>
              <a:rPr lang="en-US" b="1" dirty="0"/>
              <a:t> </a:t>
            </a:r>
            <a:r>
              <a:rPr lang="en-US" b="1" dirty="0" err="1"/>
              <a:t>pentru</a:t>
            </a:r>
            <a:r>
              <a:rPr lang="en-US" b="1" dirty="0"/>
              <a:t> </a:t>
            </a:r>
            <a:r>
              <a:rPr lang="en-US" b="1" dirty="0">
                <a:hlinkClick r:id="rId3" tooltip="Neon"/>
              </a:rPr>
              <a:t>neon</a:t>
            </a:r>
            <a:r>
              <a:rPr lang="en-US" b="1" dirty="0"/>
              <a:t>, </a:t>
            </a:r>
            <a:r>
              <a:rPr lang="en-US" b="1" dirty="0">
                <a:hlinkClick r:id="rId8" tooltip="Albastru"/>
              </a:rPr>
              <a:t>albastru</a:t>
            </a:r>
            <a:r>
              <a:rPr lang="en-US" b="1" dirty="0"/>
              <a:t> </a:t>
            </a:r>
            <a:r>
              <a:rPr lang="en-US" b="1" dirty="0" err="1"/>
              <a:t>pentru</a:t>
            </a:r>
            <a:r>
              <a:rPr lang="en-US" b="1" dirty="0"/>
              <a:t> </a:t>
            </a:r>
            <a:r>
              <a:rPr lang="en-US" b="1" dirty="0">
                <a:hlinkClick r:id="rId2" tooltip="Argon"/>
              </a:rPr>
              <a:t>argon</a:t>
            </a:r>
            <a:r>
              <a:rPr lang="en-US" b="1" dirty="0"/>
              <a:t>, </a:t>
            </a:r>
            <a:r>
              <a:rPr lang="en-US" b="1" dirty="0">
                <a:hlinkClick r:id="rId9" tooltip="Galben"/>
              </a:rPr>
              <a:t>galben</a:t>
            </a:r>
            <a:r>
              <a:rPr lang="en-US" b="1" dirty="0"/>
              <a:t> 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vaporii</a:t>
            </a:r>
            <a:r>
              <a:rPr lang="en-US" b="1" dirty="0"/>
              <a:t> de </a:t>
            </a:r>
            <a:r>
              <a:rPr lang="en-US" b="1" dirty="0">
                <a:hlinkClick r:id="rId10" tooltip="Sodiu"/>
              </a:rPr>
              <a:t>sodiu</a:t>
            </a:r>
            <a:r>
              <a:rPr lang="en-US" b="1" dirty="0"/>
              <a:t>).</a:t>
            </a:r>
          </a:p>
          <a:p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11"/>
          <a:srcRect l="-20583" r="-20583"/>
          <a:stretch>
            <a:fillRect/>
          </a:stretch>
        </p:blipFill>
        <p:spPr>
          <a:xfrm rot="232774">
            <a:off x="2251075" y="490538"/>
            <a:ext cx="4770438" cy="3151187"/>
          </a:xfrm>
        </p:spPr>
      </p:pic>
    </p:spTree>
    <p:extLst>
      <p:ext uri="{BB962C8B-B14F-4D97-AF65-F5344CB8AC3E}">
        <p14:creationId xmlns:p14="http://schemas.microsoft.com/office/powerpoint/2010/main" xmlns="" val="15322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684066"/>
          </a:xfrm>
        </p:spPr>
        <p:txBody>
          <a:bodyPr/>
          <a:lstStyle/>
          <a:p>
            <a:r>
              <a:rPr lang="en-US" sz="3000" b="1" dirty="0" err="1" smtClean="0"/>
              <a:t>Aplicatii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900" b="1" dirty="0" err="1" smtClean="0"/>
              <a:t>Ecranul</a:t>
            </a:r>
            <a:r>
              <a:rPr lang="en-US" sz="3900" b="1" dirty="0" smtClean="0"/>
              <a:t> cu plasma </a:t>
            </a:r>
            <a:r>
              <a:rPr lang="ro-RO" sz="3000" b="1" dirty="0"/>
              <a:t>Este utilizat în construcția </a:t>
            </a:r>
            <a:r>
              <a:rPr lang="ro-RO" sz="3000" b="1" u="sng" dirty="0">
                <a:hlinkClick r:id="rId2" tooltip="Televizor"/>
              </a:rPr>
              <a:t>televizoarelor</a:t>
            </a:r>
            <a:r>
              <a:rPr lang="ro-RO" sz="3000" b="1" dirty="0"/>
              <a:t>, a </a:t>
            </a:r>
            <a:r>
              <a:rPr lang="ro-RO" sz="3000" b="1" u="sng" dirty="0">
                <a:hlinkClick r:id="rId3" tooltip="Monitor"/>
              </a:rPr>
              <a:t>monitoarelor</a:t>
            </a:r>
            <a:r>
              <a:rPr lang="ro-RO" sz="3000" b="1" dirty="0"/>
              <a:t> și a tabelelor de afișaj</a:t>
            </a:r>
            <a:r>
              <a:rPr lang="en-US" sz="3000" b="1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17046" b="-17046"/>
          <a:stretch>
            <a:fillRect/>
          </a:stretch>
        </p:blipFill>
        <p:spPr>
          <a:xfrm>
            <a:off x="4928538" y="2731608"/>
            <a:ext cx="3285187" cy="3759742"/>
          </a:xfr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t="-6616" b="-6616"/>
          <a:stretch>
            <a:fillRect/>
          </a:stretch>
        </p:blipFill>
        <p:spPr>
          <a:xfrm>
            <a:off x="1864580" y="3144877"/>
            <a:ext cx="2615980" cy="3165037"/>
          </a:xfrm>
        </p:spPr>
      </p:pic>
    </p:spTree>
    <p:extLst>
      <p:ext uri="{BB962C8B-B14F-4D97-AF65-F5344CB8AC3E}">
        <p14:creationId xmlns:p14="http://schemas.microsoft.com/office/powerpoint/2010/main" xmlns="" val="17179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753" y="705581"/>
            <a:ext cx="7638604" cy="1804273"/>
          </a:xfrm>
        </p:spPr>
        <p:txBody>
          <a:bodyPr/>
          <a:lstStyle/>
          <a:p>
            <a:r>
              <a:rPr lang="en-US" sz="4000" b="1" dirty="0" smtClean="0"/>
              <a:t>CERCETARI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93" y="3800060"/>
            <a:ext cx="7779707" cy="2430660"/>
          </a:xfrm>
        </p:spPr>
        <p:txBody>
          <a:bodyPr>
            <a:normAutofit/>
          </a:bodyPr>
          <a:lstStyle/>
          <a:p>
            <a:r>
              <a:rPr lang="en-US" sz="3000" b="1" dirty="0" err="1"/>
              <a:t>Sonda</a:t>
            </a:r>
            <a:r>
              <a:rPr lang="en-US" sz="3000" b="1" dirty="0"/>
              <a:t> DEEP SPACE 1,lansata de SUA in 1998 a </a:t>
            </a:r>
            <a:r>
              <a:rPr lang="en-US" sz="3000" b="1" dirty="0" err="1"/>
              <a:t>fost</a:t>
            </a:r>
            <a:r>
              <a:rPr lang="en-US" sz="3000" b="1" dirty="0"/>
              <a:t> prima(</a:t>
            </a:r>
            <a:r>
              <a:rPr lang="en-US" sz="3000" b="1" dirty="0" err="1"/>
              <a:t>si</a:t>
            </a:r>
            <a:r>
              <a:rPr lang="en-US" sz="3000" b="1" dirty="0"/>
              <a:t> </a:t>
            </a:r>
            <a:r>
              <a:rPr lang="en-US" sz="3000" b="1" dirty="0" err="1"/>
              <a:t>deocamdata</a:t>
            </a:r>
            <a:r>
              <a:rPr lang="en-US" sz="3000" b="1" dirty="0"/>
              <a:t> </a:t>
            </a:r>
            <a:r>
              <a:rPr lang="en-US" sz="3000" b="1" dirty="0" err="1"/>
              <a:t>singura</a:t>
            </a:r>
            <a:r>
              <a:rPr lang="en-US" sz="3000" b="1" dirty="0"/>
              <a:t>) </a:t>
            </a:r>
            <a:r>
              <a:rPr lang="en-US" sz="3000" b="1" dirty="0" err="1"/>
              <a:t>nava</a:t>
            </a:r>
            <a:r>
              <a:rPr lang="en-US" sz="3000" b="1" dirty="0"/>
              <a:t> </a:t>
            </a:r>
            <a:r>
              <a:rPr lang="en-US" sz="3000" b="1" dirty="0" err="1"/>
              <a:t>echipata</a:t>
            </a:r>
            <a:r>
              <a:rPr lang="en-US" sz="3000" b="1" dirty="0"/>
              <a:t> cu un reactor </a:t>
            </a:r>
            <a:r>
              <a:rPr lang="en-US" sz="3000" b="1" dirty="0" err="1"/>
              <a:t>plasmatic.Dezvoltarea</a:t>
            </a:r>
            <a:r>
              <a:rPr lang="en-US" sz="3000" b="1" dirty="0"/>
              <a:t> </a:t>
            </a:r>
            <a:r>
              <a:rPr lang="en-US" sz="3000" b="1" dirty="0" err="1"/>
              <a:t>acestor</a:t>
            </a:r>
            <a:r>
              <a:rPr lang="en-US" sz="3000" b="1" dirty="0"/>
              <a:t> </a:t>
            </a:r>
            <a:r>
              <a:rPr lang="en-US" sz="3000" b="1" dirty="0" err="1"/>
              <a:t>tehnologii</a:t>
            </a:r>
            <a:r>
              <a:rPr lang="en-US" sz="3000" b="1" dirty="0"/>
              <a:t> </a:t>
            </a:r>
            <a:r>
              <a:rPr lang="en-US" sz="3000" b="1" dirty="0" err="1"/>
              <a:t>va</a:t>
            </a:r>
            <a:r>
              <a:rPr lang="en-US" sz="3000" b="1" dirty="0"/>
              <a:t> </a:t>
            </a:r>
            <a:r>
              <a:rPr lang="en-US" sz="3000" b="1" dirty="0" err="1"/>
              <a:t>impulsiona</a:t>
            </a:r>
            <a:r>
              <a:rPr lang="en-US" sz="3000" b="1" dirty="0"/>
              <a:t> </a:t>
            </a:r>
            <a:r>
              <a:rPr lang="en-US" sz="3000" b="1" dirty="0" err="1"/>
              <a:t>cercetarea</a:t>
            </a:r>
            <a:r>
              <a:rPr lang="en-US" sz="3000" b="1" dirty="0"/>
              <a:t> </a:t>
            </a:r>
            <a:r>
              <a:rPr lang="en-US" sz="3000" b="1" dirty="0" err="1"/>
              <a:t>spatiala</a:t>
            </a:r>
            <a:r>
              <a:rPr lang="en-US" sz="3000" b="1" dirty="0"/>
              <a:t>.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899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88083" y="691463"/>
            <a:ext cx="5666102" cy="7790920"/>
          </a:xfrm>
        </p:spPr>
        <p:txBody>
          <a:bodyPr/>
          <a:lstStyle/>
          <a:p>
            <a:r>
              <a:rPr lang="pl-PL" dirty="0">
                <a:hlinkClick r:id="rId2"/>
              </a:rPr>
              <a:t>http://ro.wikipedia.org/wiki/Plasm%C4%83#Plasma_.C3.</a:t>
            </a:r>
            <a:r>
              <a:rPr lang="pl-PL" dirty="0" smtClean="0">
                <a:hlinkClick r:id="rId2"/>
              </a:rPr>
              <a:t>AEn_natur.C4.83\</a:t>
            </a:r>
            <a:endParaRPr lang="pl-PL" dirty="0" smtClean="0"/>
          </a:p>
          <a:p>
            <a:r>
              <a:rPr lang="ro-RO" b="1" dirty="0" smtClean="0"/>
              <a:t>enciclopedia </a:t>
            </a:r>
            <a:r>
              <a:rPr lang="ro-RO" b="1" dirty="0"/>
              <a:t>Encarta 2000</a:t>
            </a:r>
            <a:endParaRPr lang="en-US" dirty="0"/>
          </a:p>
          <a:p>
            <a:r>
              <a:rPr lang="ro-RO" b="1" dirty="0"/>
              <a:t>-Daniel Cocoru-20 de stiinte ale secolului XX-Editura Albatros,Bucuresti,1980</a:t>
            </a:r>
            <a:endParaRPr lang="en-US" dirty="0"/>
          </a:p>
          <a:p>
            <a:r>
              <a:rPr lang="ro-RO" b="1" dirty="0"/>
              <a:t>-Helmut Hofling-Cosmosul dintr-o privire-Editura Politica,Bucuresti,</a:t>
            </a:r>
            <a:r>
              <a:rPr lang="ro-RO" b="1" dirty="0" smtClean="0"/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9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Definitie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caracterizare</a:t>
            </a:r>
            <a:endParaRPr lang="en-US" dirty="0" smtClean="0"/>
          </a:p>
          <a:p>
            <a:pPr marL="457200" lvl="0" indent="-457200">
              <a:buFontTx/>
              <a:buAutoNum type="arabicPeriod"/>
            </a:pPr>
            <a:r>
              <a:rPr lang="en-US" dirty="0" smtClean="0"/>
              <a:t>Plasma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 smtClean="0"/>
              <a:t>Pamant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Utilizari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Cercetari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Biografie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023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42997"/>
            <a:ext cx="3733800" cy="425364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un</a:t>
            </a:r>
            <a:r>
              <a:rPr lang="en-US" b="1" i="1" dirty="0"/>
              <a:t> </a:t>
            </a:r>
            <a:r>
              <a:rPr lang="en-US" b="1" i="1" dirty="0">
                <a:hlinkClick r:id="rId2" tooltip="Mediu"/>
              </a:rPr>
              <a:t>mediu</a:t>
            </a:r>
            <a:r>
              <a:rPr lang="en-US" b="1" i="1" dirty="0"/>
              <a:t> </a:t>
            </a:r>
            <a:r>
              <a:rPr lang="en-US" b="1" i="1" dirty="0" err="1"/>
              <a:t>neutru</a:t>
            </a:r>
            <a:r>
              <a:rPr lang="en-US" b="1" dirty="0"/>
              <a:t> format din </a:t>
            </a:r>
            <a:r>
              <a:rPr lang="en-US" b="1" dirty="0" err="1"/>
              <a:t>particule</a:t>
            </a:r>
            <a:r>
              <a:rPr lang="en-US" b="1" dirty="0"/>
              <a:t> </a:t>
            </a:r>
            <a:r>
              <a:rPr lang="en-US" b="1" dirty="0" err="1"/>
              <a:t>pozitive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smtClean="0"/>
              <a:t>negative</a:t>
            </a:r>
          </a:p>
          <a:p>
            <a:r>
              <a:rPr lang="en-US" b="1" dirty="0" smtClean="0">
                <a:hlinkClick r:id="rId3" tooltip="Plasmă"/>
              </a:rPr>
              <a:t>Depinde </a:t>
            </a:r>
            <a:r>
              <a:rPr lang="en-US" b="1" u="sng" dirty="0" smtClean="0">
                <a:hlinkClick r:id="rId3" tooltip="Plasmă"/>
              </a:rPr>
              <a:t>lungimea </a:t>
            </a:r>
            <a:r>
              <a:rPr lang="en-US" b="1" u="sng" dirty="0">
                <a:hlinkClick r:id="rId3" tooltip="Plasmă"/>
              </a:rPr>
              <a:t>de ecranare Debye</a:t>
            </a:r>
            <a:r>
              <a:rPr lang="en-US" b="1" dirty="0"/>
              <a:t> 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reprezintă</a:t>
            </a:r>
            <a:r>
              <a:rPr lang="en-US" b="1" dirty="0"/>
              <a:t> </a:t>
            </a:r>
            <a:r>
              <a:rPr lang="en-US" b="1" dirty="0" err="1"/>
              <a:t>distanța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care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ecranate</a:t>
            </a:r>
            <a:r>
              <a:rPr lang="en-US" b="1" dirty="0"/>
              <a:t> </a:t>
            </a:r>
            <a:r>
              <a:rPr lang="en-US" b="1" dirty="0" err="1"/>
              <a:t>câmpurile</a:t>
            </a:r>
            <a:r>
              <a:rPr lang="en-US" b="1" dirty="0"/>
              <a:t> </a:t>
            </a:r>
            <a:r>
              <a:rPr lang="en-US" b="1" dirty="0" err="1"/>
              <a:t>electrice</a:t>
            </a:r>
            <a:r>
              <a:rPr lang="en-US" b="1" dirty="0"/>
              <a:t> </a:t>
            </a:r>
            <a:r>
              <a:rPr lang="en-US" b="1" dirty="0" err="1"/>
              <a:t>externe</a:t>
            </a:r>
            <a:r>
              <a:rPr lang="en-US" b="1" dirty="0" smtClean="0"/>
              <a:t>.</a:t>
            </a:r>
          </a:p>
          <a:p>
            <a:r>
              <a:rPr lang="en-US" b="1" dirty="0"/>
              <a:t>Plasma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considerata</a:t>
            </a:r>
            <a:r>
              <a:rPr lang="en-US" b="1" dirty="0"/>
              <a:t> a </a:t>
            </a:r>
            <a:r>
              <a:rPr lang="en-US" b="1" dirty="0" err="1"/>
              <a:t>patra</a:t>
            </a:r>
            <a:r>
              <a:rPr lang="en-US" b="1" dirty="0"/>
              <a:t> stare de </a:t>
            </a:r>
            <a:r>
              <a:rPr lang="en-US" b="1" dirty="0" err="1"/>
              <a:t>agregare</a:t>
            </a:r>
            <a:r>
              <a:rPr lang="en-US" b="1" dirty="0"/>
              <a:t> a </a:t>
            </a:r>
            <a:r>
              <a:rPr lang="en-US" b="1" dirty="0" err="1"/>
              <a:t>materiei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err="1" smtClean="0"/>
              <a:t>Plasmele</a:t>
            </a:r>
            <a:r>
              <a:rPr lang="en-US" b="1" dirty="0" smtClean="0"/>
              <a:t> </a:t>
            </a:r>
            <a:r>
              <a:rPr lang="en-US" b="1" dirty="0" err="1" smtClean="0"/>
              <a:t>sunt</a:t>
            </a:r>
            <a:r>
              <a:rPr lang="en-US" b="1" dirty="0" smtClean="0"/>
              <a:t> </a:t>
            </a:r>
            <a:r>
              <a:rPr lang="en-US" b="1" dirty="0" err="1"/>
              <a:t>alcatuite</a:t>
            </a:r>
            <a:r>
              <a:rPr lang="en-US" b="1" dirty="0"/>
              <a:t> </a:t>
            </a:r>
            <a:r>
              <a:rPr lang="en-US" b="1" dirty="0" err="1"/>
              <a:t>dintr</a:t>
            </a:r>
            <a:r>
              <a:rPr lang="en-US" b="1" dirty="0"/>
              <a:t>-un </a:t>
            </a:r>
            <a:r>
              <a:rPr lang="en-US" b="1" dirty="0" err="1"/>
              <a:t>amestec</a:t>
            </a:r>
            <a:r>
              <a:rPr lang="en-US" b="1" dirty="0"/>
              <a:t> de </a:t>
            </a:r>
            <a:r>
              <a:rPr lang="en-US" b="1" dirty="0" err="1"/>
              <a:t>particule</a:t>
            </a:r>
            <a:r>
              <a:rPr lang="en-US" b="1" dirty="0"/>
              <a:t> </a:t>
            </a:r>
            <a:r>
              <a:rPr lang="en-US" b="1" dirty="0" err="1"/>
              <a:t>neutre,ioni</a:t>
            </a:r>
            <a:r>
              <a:rPr lang="en-US" b="1" dirty="0"/>
              <a:t> </a:t>
            </a:r>
            <a:r>
              <a:rPr lang="en-US" b="1" dirty="0" err="1"/>
              <a:t>pozitivi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electroni</a:t>
            </a:r>
            <a:r>
              <a:rPr lang="en-US" b="1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750" y="1371600"/>
            <a:ext cx="3860184" cy="524070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Plasmele</a:t>
            </a:r>
            <a:r>
              <a:rPr lang="en-US" b="1" dirty="0" smtClean="0"/>
              <a:t> </a:t>
            </a:r>
            <a:r>
              <a:rPr lang="en-US" b="1" dirty="0" err="1" smtClean="0"/>
              <a:t>sunt</a:t>
            </a:r>
            <a:r>
              <a:rPr lang="en-US" b="1" dirty="0" smtClean="0"/>
              <a:t> </a:t>
            </a:r>
            <a:r>
              <a:rPr lang="en-US" b="1" dirty="0" err="1" smtClean="0"/>
              <a:t>conducatoare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electricitate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i="1" dirty="0"/>
              <a:t>un </a:t>
            </a:r>
            <a:r>
              <a:rPr lang="en-US" b="1" i="1" dirty="0">
                <a:hlinkClick r:id="rId2" tooltip="Mediu"/>
              </a:rPr>
              <a:t>mediu</a:t>
            </a:r>
            <a:r>
              <a:rPr lang="en-US" b="1" i="1" dirty="0"/>
              <a:t> </a:t>
            </a:r>
            <a:r>
              <a:rPr lang="en-US" b="1" i="1" dirty="0" err="1"/>
              <a:t>neutru</a:t>
            </a:r>
            <a:r>
              <a:rPr lang="en-US" b="1" dirty="0"/>
              <a:t> format din </a:t>
            </a:r>
            <a:r>
              <a:rPr lang="en-US" b="1" dirty="0" err="1"/>
              <a:t>particule</a:t>
            </a:r>
            <a:r>
              <a:rPr lang="en-US" b="1" dirty="0"/>
              <a:t> </a:t>
            </a:r>
            <a:r>
              <a:rPr lang="en-US" b="1" dirty="0" err="1"/>
              <a:t>pozitive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negative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677" y="2713309"/>
            <a:ext cx="2987213" cy="302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9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826538"/>
            <a:ext cx="3566160" cy="1310366"/>
          </a:xfrm>
        </p:spPr>
        <p:txBody>
          <a:bodyPr/>
          <a:lstStyle/>
          <a:p>
            <a:r>
              <a:rPr lang="en-US" sz="5400" dirty="0" smtClean="0"/>
              <a:t>Plasma </a:t>
            </a:r>
            <a:r>
              <a:rPr lang="en-US" sz="5400" dirty="0" err="1" smtClean="0"/>
              <a:t>pe</a:t>
            </a:r>
            <a:r>
              <a:rPr lang="en-US" sz="5400" dirty="0" smtClean="0"/>
              <a:t> </a:t>
            </a:r>
            <a:r>
              <a:rPr lang="en-US" sz="5400" dirty="0" err="1" smtClean="0"/>
              <a:t>Pamant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 </a:t>
            </a:r>
            <a:r>
              <a:rPr lang="en-US" sz="2400" dirty="0" err="1"/>
              <a:t>obicei</a:t>
            </a:r>
            <a:r>
              <a:rPr lang="en-US" sz="2400" dirty="0"/>
              <a:t> </a:t>
            </a:r>
            <a:r>
              <a:rPr lang="en-US" sz="2400" dirty="0" err="1"/>
              <a:t>feomenele</a:t>
            </a:r>
            <a:r>
              <a:rPr lang="en-US" sz="2400" dirty="0"/>
              <a:t> </a:t>
            </a:r>
            <a:r>
              <a:rPr lang="en-US" sz="2400" dirty="0" err="1"/>
              <a:t>plasmatice</a:t>
            </a:r>
            <a:r>
              <a:rPr lang="en-US" sz="2400" dirty="0"/>
              <a:t> nu se </a:t>
            </a:r>
            <a:r>
              <a:rPr lang="en-US" sz="2400" dirty="0" err="1"/>
              <a:t>petrec</a:t>
            </a:r>
            <a:r>
              <a:rPr lang="en-US" sz="2400" dirty="0"/>
              <a:t> </a:t>
            </a:r>
            <a:r>
              <a:rPr lang="en-US" sz="2400" dirty="0" err="1"/>
              <a:t>pe</a:t>
            </a:r>
            <a:r>
              <a:rPr lang="en-US" sz="2400" dirty="0"/>
              <a:t> </a:t>
            </a:r>
            <a:r>
              <a:rPr lang="en-US" sz="2400" dirty="0" err="1"/>
              <a:t>Pamant</a:t>
            </a:r>
            <a:r>
              <a:rPr lang="en-US" sz="2400" dirty="0"/>
              <a:t> in mod natural</a:t>
            </a:r>
            <a:r>
              <a:rPr lang="en-US" sz="2400" dirty="0" smtClean="0"/>
              <a:t>, cu </a:t>
            </a:r>
            <a:r>
              <a:rPr lang="en-US" sz="2400" dirty="0" err="1"/>
              <a:t>exceptia</a:t>
            </a:r>
            <a:r>
              <a:rPr lang="en-US" sz="2400" dirty="0"/>
              <a:t> </a:t>
            </a:r>
            <a:r>
              <a:rPr lang="en-US" sz="2400" b="1" dirty="0" err="1"/>
              <a:t>fulgerelor</a:t>
            </a:r>
            <a:r>
              <a:rPr lang="en-US" sz="2400" b="1" dirty="0"/>
              <a:t>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156" r="16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537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796300"/>
            <a:ext cx="3566160" cy="1360764"/>
          </a:xfrm>
        </p:spPr>
        <p:txBody>
          <a:bodyPr/>
          <a:lstStyle/>
          <a:p>
            <a:r>
              <a:rPr lang="en-US" dirty="0" err="1" smtClean="0"/>
              <a:t>Fulgere</a:t>
            </a:r>
            <a:r>
              <a:rPr lang="en-US" dirty="0" smtClean="0"/>
              <a:t> </a:t>
            </a:r>
            <a:r>
              <a:rPr lang="en-US" dirty="0" err="1" smtClean="0"/>
              <a:t>globulare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05766" y="3003761"/>
            <a:ext cx="3566160" cy="1859392"/>
          </a:xfrm>
        </p:spPr>
        <p:txBody>
          <a:bodyPr/>
          <a:lstStyle/>
          <a:p>
            <a:r>
              <a:rPr lang="ro-RO" b="1" dirty="0"/>
              <a:t>Un alt fenomen plasmatic este </a:t>
            </a:r>
            <a:r>
              <a:rPr lang="ro-RO" sz="2400" b="1" dirty="0"/>
              <a:t>fulgerul globular</a:t>
            </a:r>
            <a:r>
              <a:rPr lang="ro-RO" b="1" dirty="0"/>
              <a:t>,dar despre el se stiu foarte putine lucruri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649" r="246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559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758389"/>
          </a:xfrm>
        </p:spPr>
        <p:txBody>
          <a:bodyPr/>
          <a:lstStyle/>
          <a:p>
            <a:r>
              <a:rPr lang="en-US" dirty="0" smtClean="0"/>
              <a:t>Aurora </a:t>
            </a:r>
            <a:r>
              <a:rPr lang="en-US" dirty="0" err="1" smtClean="0"/>
              <a:t>boreala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890" b="8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93" y="5019708"/>
            <a:ext cx="7783982" cy="1683316"/>
          </a:xfrm>
        </p:spPr>
        <p:txBody>
          <a:bodyPr>
            <a:normAutofit/>
          </a:bodyPr>
          <a:lstStyle/>
          <a:p>
            <a:r>
              <a:rPr lang="ro-RO" sz="2400" b="1" dirty="0"/>
              <a:t>Aurora boreala </a:t>
            </a:r>
            <a:r>
              <a:rPr lang="ro-RO" b="1" dirty="0"/>
              <a:t>este cauzata de ionizarea gazelor interstelare in contact cu paturile </a:t>
            </a:r>
            <a:r>
              <a:rPr lang="ro-RO" b="1" dirty="0" smtClean="0"/>
              <a:t>superioare </a:t>
            </a:r>
            <a:r>
              <a:rPr lang="en-US" b="1" dirty="0"/>
              <a:t>ale </a:t>
            </a:r>
            <a:r>
              <a:rPr lang="en-US" b="1" dirty="0" err="1"/>
              <a:t>atmosferei</a:t>
            </a:r>
            <a:r>
              <a:rPr lang="en-US" b="1" dirty="0"/>
              <a:t> </a:t>
            </a:r>
            <a:r>
              <a:rPr lang="en-US" b="1" dirty="0" err="1"/>
              <a:t>terestre,ducand</a:t>
            </a:r>
            <a:r>
              <a:rPr lang="en-US" b="1" dirty="0"/>
              <a:t> la </a:t>
            </a:r>
            <a:r>
              <a:rPr lang="en-US" b="1" dirty="0" err="1"/>
              <a:t>spectaculoase</a:t>
            </a:r>
            <a:r>
              <a:rPr lang="en-US" b="1" dirty="0"/>
              <a:t> </a:t>
            </a:r>
            <a:r>
              <a:rPr lang="en-US" b="1" dirty="0" err="1"/>
              <a:t>efecte</a:t>
            </a:r>
            <a:r>
              <a:rPr lang="en-US" b="1" dirty="0"/>
              <a:t> </a:t>
            </a:r>
            <a:r>
              <a:rPr lang="en-US" b="1" dirty="0" err="1"/>
              <a:t>optice</a:t>
            </a:r>
            <a:r>
              <a:rPr lang="en-US" b="1" dirty="0"/>
              <a:t> </a:t>
            </a:r>
            <a:r>
              <a:rPr lang="en-US" b="1" dirty="0" err="1"/>
              <a:t>dar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la </a:t>
            </a:r>
            <a:r>
              <a:rPr lang="en-US" b="1" dirty="0" err="1"/>
              <a:t>interferente</a:t>
            </a:r>
            <a:r>
              <a:rPr lang="en-US" b="1" dirty="0"/>
              <a:t>       </a:t>
            </a:r>
            <a:r>
              <a:rPr lang="en-US" b="1" dirty="0" err="1"/>
              <a:t>electromagnetice</a:t>
            </a:r>
            <a:r>
              <a:rPr lang="en-US" b="1" dirty="0"/>
              <a:t> </a:t>
            </a:r>
            <a:r>
              <a:rPr lang="en-US" b="1" dirty="0" err="1"/>
              <a:t>puternice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130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</a:t>
            </a:r>
            <a:r>
              <a:rPr lang="en-US" dirty="0" err="1" smtClean="0"/>
              <a:t>polara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err="1"/>
              <a:t>Culoarea</a:t>
            </a:r>
            <a:r>
              <a:rPr lang="en-US" b="1" dirty="0"/>
              <a:t> </a:t>
            </a:r>
            <a:r>
              <a:rPr lang="en-US" b="1" dirty="0" err="1"/>
              <a:t>verde</a:t>
            </a:r>
            <a:r>
              <a:rPr lang="en-US" b="1" dirty="0"/>
              <a:t> se </a:t>
            </a:r>
            <a:r>
              <a:rPr lang="en-US" b="1" dirty="0" err="1"/>
              <a:t>datorează</a:t>
            </a:r>
            <a:r>
              <a:rPr lang="en-US" b="1" dirty="0"/>
              <a:t> </a:t>
            </a:r>
            <a:r>
              <a:rPr lang="en-US" b="1" dirty="0" err="1"/>
              <a:t>tranzițiilor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nivele</a:t>
            </a:r>
            <a:r>
              <a:rPr lang="en-US" b="1" dirty="0"/>
              <a:t> </a:t>
            </a:r>
            <a:r>
              <a:rPr lang="en-US" b="1" dirty="0" err="1"/>
              <a:t>atomice</a:t>
            </a:r>
            <a:r>
              <a:rPr lang="en-US" b="1" dirty="0"/>
              <a:t> ale </a:t>
            </a:r>
            <a:r>
              <a:rPr lang="en-US" b="1" dirty="0" err="1"/>
              <a:t>atomilor</a:t>
            </a:r>
            <a:r>
              <a:rPr lang="en-US" b="1" dirty="0"/>
              <a:t> de </a:t>
            </a:r>
            <a:r>
              <a:rPr lang="en-US" b="1" dirty="0">
                <a:hlinkClick r:id="rId2" tooltip="Oxigen"/>
              </a:rPr>
              <a:t>oxigen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7663" r="27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07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393" b="103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693" y="5150745"/>
            <a:ext cx="7451381" cy="1300286"/>
          </a:xfrm>
        </p:spPr>
        <p:txBody>
          <a:bodyPr>
            <a:normAutofit/>
          </a:bodyPr>
          <a:lstStyle/>
          <a:p>
            <a:r>
              <a:rPr lang="en-US" sz="2400" b="1" dirty="0"/>
              <a:t>Pete </a:t>
            </a:r>
            <a:r>
              <a:rPr lang="en-US" sz="2400" b="1" dirty="0" err="1"/>
              <a:t>solare</a:t>
            </a:r>
            <a:r>
              <a:rPr lang="en-US" sz="2400" b="1" dirty="0"/>
              <a:t> </a:t>
            </a:r>
            <a:r>
              <a:rPr lang="en-US" sz="2400" b="1" dirty="0" err="1"/>
              <a:t>fotografiate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 </a:t>
            </a:r>
            <a:r>
              <a:rPr lang="en-US" sz="2400" b="1" u="sng" dirty="0">
                <a:hlinkClick r:id="rId3" tooltip="UV"/>
              </a:rPr>
              <a:t>UV</a:t>
            </a:r>
            <a:r>
              <a:rPr lang="en-US" sz="2400" b="1" dirty="0"/>
              <a:t>. </a:t>
            </a:r>
            <a:r>
              <a:rPr lang="en-US" sz="2400" b="1" dirty="0" err="1"/>
              <a:t>Particulele</a:t>
            </a:r>
            <a:r>
              <a:rPr lang="en-US" sz="2400" b="1" dirty="0"/>
              <a:t> din </a:t>
            </a:r>
            <a:r>
              <a:rPr lang="en-US" sz="2400" b="1" dirty="0" err="1"/>
              <a:t>plasmă</a:t>
            </a:r>
            <a:r>
              <a:rPr lang="en-US" sz="2400" b="1" dirty="0"/>
              <a:t> se </a:t>
            </a:r>
            <a:r>
              <a:rPr lang="en-US" sz="2400" b="1" dirty="0" err="1"/>
              <a:t>orientează</a:t>
            </a:r>
            <a:r>
              <a:rPr lang="en-US" sz="2400" b="1" dirty="0"/>
              <a:t> </a:t>
            </a:r>
            <a:r>
              <a:rPr lang="en-US" sz="2400" b="1" dirty="0" err="1"/>
              <a:t>după</a:t>
            </a:r>
            <a:r>
              <a:rPr lang="en-US" sz="2400" b="1" dirty="0"/>
              <a:t> </a:t>
            </a:r>
            <a:r>
              <a:rPr lang="en-US" sz="2400" b="1" dirty="0" err="1"/>
              <a:t>direcția</a:t>
            </a:r>
            <a:r>
              <a:rPr lang="en-US" sz="2400" b="1" dirty="0"/>
              <a:t> </a:t>
            </a:r>
            <a:r>
              <a:rPr lang="en-US" sz="2400" b="1" dirty="0" err="1"/>
              <a:t>liniilor</a:t>
            </a:r>
            <a:r>
              <a:rPr lang="en-US" sz="2400" b="1" dirty="0"/>
              <a:t> de </a:t>
            </a:r>
            <a:r>
              <a:rPr lang="en-US" sz="2400" b="1" u="sng" dirty="0">
                <a:hlinkClick r:id="rId4" tooltip="Câmp magnetic"/>
              </a:rPr>
              <a:t>câmp magnetic</a:t>
            </a:r>
            <a:r>
              <a:rPr lang="en-US" sz="2400" b="1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IN LABORATOR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4928735"/>
            <a:ext cx="7315200" cy="1280381"/>
          </a:xfrm>
        </p:spPr>
        <p:txBody>
          <a:bodyPr/>
          <a:lstStyle/>
          <a:p>
            <a:r>
              <a:rPr lang="en-US" b="1" dirty="0" err="1"/>
              <a:t>Culorile</a:t>
            </a:r>
            <a:r>
              <a:rPr lang="en-US" b="1" dirty="0"/>
              <a:t> se </a:t>
            </a:r>
            <a:r>
              <a:rPr lang="en-US" b="1" dirty="0" err="1"/>
              <a:t>datorează</a:t>
            </a:r>
            <a:r>
              <a:rPr lang="en-US" b="1" dirty="0"/>
              <a:t> </a:t>
            </a:r>
            <a:r>
              <a:rPr lang="en-US" b="1" dirty="0" err="1"/>
              <a:t>relaxării</a:t>
            </a:r>
            <a:r>
              <a:rPr lang="en-US" b="1" dirty="0"/>
              <a:t> </a:t>
            </a:r>
            <a:r>
              <a:rPr lang="en-US" b="1" dirty="0" err="1"/>
              <a:t>electronilor</a:t>
            </a:r>
            <a:r>
              <a:rPr lang="en-US" b="1" dirty="0"/>
              <a:t> din </a:t>
            </a:r>
            <a:r>
              <a:rPr lang="en-US" b="1" dirty="0" err="1"/>
              <a:t>stări</a:t>
            </a:r>
            <a:r>
              <a:rPr lang="en-US" b="1" dirty="0"/>
              <a:t> </a:t>
            </a:r>
            <a:r>
              <a:rPr lang="en-US" b="1" dirty="0" err="1"/>
              <a:t>excitate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stări</a:t>
            </a:r>
            <a:r>
              <a:rPr lang="en-US" b="1" dirty="0"/>
              <a:t> cu </a:t>
            </a:r>
            <a:r>
              <a:rPr lang="en-US" b="1" dirty="0" err="1"/>
              <a:t>energie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mică</a:t>
            </a:r>
            <a:r>
              <a:rPr lang="en-US" b="1" dirty="0"/>
              <a:t>. </a:t>
            </a:r>
            <a:r>
              <a:rPr lang="en-US" b="1" u="sng" dirty="0">
                <a:hlinkClick r:id="rId2" tooltip="Spectru"/>
              </a:rPr>
              <a:t>Spectrul</a:t>
            </a:r>
            <a:r>
              <a:rPr lang="en-US" b="1" dirty="0"/>
              <a:t> </a:t>
            </a:r>
            <a:r>
              <a:rPr lang="en-US" b="1" dirty="0" err="1"/>
              <a:t>emis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caracteristic</a:t>
            </a:r>
            <a:r>
              <a:rPr lang="en-US" b="1" dirty="0"/>
              <a:t> </a:t>
            </a:r>
            <a:r>
              <a:rPr lang="en-US" b="1" dirty="0" err="1"/>
              <a:t>gazului</a:t>
            </a:r>
            <a:r>
              <a:rPr lang="en-US" b="1" dirty="0"/>
              <a:t> </a:t>
            </a:r>
            <a:r>
              <a:rPr lang="en-US" b="1" dirty="0" err="1"/>
              <a:t>ionizat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7388" b="17388"/>
          <a:stretch>
            <a:fillRect/>
          </a:stretch>
        </p:blipFill>
        <p:spPr>
          <a:xfrm rot="232774">
            <a:off x="2130280" y="445849"/>
            <a:ext cx="4955968" cy="3272028"/>
          </a:xfrm>
        </p:spPr>
      </p:pic>
    </p:spTree>
    <p:extLst>
      <p:ext uri="{BB962C8B-B14F-4D97-AF65-F5344CB8AC3E}">
        <p14:creationId xmlns:p14="http://schemas.microsoft.com/office/powerpoint/2010/main" xmlns="" val="8579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104</TotalTime>
  <Words>249</Words>
  <Application>Microsoft Macintosh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Inkwell</vt:lpstr>
      <vt:lpstr>Proiect FIZICA </vt:lpstr>
      <vt:lpstr>Cuprins</vt:lpstr>
      <vt:lpstr>PLASMA</vt:lpstr>
      <vt:lpstr>Plasma pe Pamant</vt:lpstr>
      <vt:lpstr>Fulgere globulare</vt:lpstr>
      <vt:lpstr>Aurora boreala</vt:lpstr>
      <vt:lpstr>Aurora polara</vt:lpstr>
      <vt:lpstr>Slide 8</vt:lpstr>
      <vt:lpstr>PLASMA IN LABORATOR</vt:lpstr>
      <vt:lpstr>Plasma in Univers</vt:lpstr>
      <vt:lpstr> </vt:lpstr>
      <vt:lpstr>Aplicatii  Ecranul cu plasma Este utilizat în construcția televizoarelor, a monitoarelor și a tabelelor de afișaj </vt:lpstr>
      <vt:lpstr>CERCETARI</vt:lpstr>
      <vt:lpstr>Bibliografie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FIZICA </dc:title>
  <dc:creator>Dumitru Ceban</dc:creator>
  <cp:lastModifiedBy>AlexB</cp:lastModifiedBy>
  <cp:revision>11</cp:revision>
  <dcterms:created xsi:type="dcterms:W3CDTF">2012-12-12T22:46:14Z</dcterms:created>
  <dcterms:modified xsi:type="dcterms:W3CDTF">2012-12-23T15:00:02Z</dcterms:modified>
</cp:coreProperties>
</file>