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-9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0CB8-D75A-4EF4-A289-06B67F3820E6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97C22-62B9-4BEF-923D-6408B4B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97C22-62B9-4BEF-923D-6408B4B27B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C5FEB-2E9C-4E52-B3AB-FD1D6F29E84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1DB4-9EED-445E-822B-B2EDE155C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yupi.md/wp-content/uploads/2012/04/poze-360-grade-4-640x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25908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000" dirty="0" smtClean="0"/>
              <a:t>Lentile</a:t>
            </a:r>
            <a:endParaRPr lang="en-US" sz="6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14400" y="3352800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58294" y="3313906"/>
            <a:ext cx="297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800100" y="2857500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95400" y="2362200"/>
            <a:ext cx="6324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95400" y="23622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895600" y="33528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87194" y="33520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43400" y="2362200"/>
            <a:ext cx="2743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057900" y="3695700"/>
            <a:ext cx="685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19400" y="3505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28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u="sng" dirty="0" smtClean="0">
                <a:latin typeface="Gabriola" pitchFamily="82" charset="0"/>
              </a:rPr>
              <a:t>I. Lentile convergente</a:t>
            </a:r>
            <a:endParaRPr lang="en-US" sz="3600" u="sng" dirty="0">
              <a:latin typeface="Gabriola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4114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1600" y="411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-reală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-răsturnată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5400" y="4800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-micşorată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85800" y="3200400"/>
            <a:ext cx="716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486694" y="27043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514600" y="3200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19400" y="3200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013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2209800"/>
            <a:ext cx="51054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2209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3810000" y="2133600"/>
            <a:ext cx="3124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5372894" y="36949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1000" y="228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dirty="0" smtClean="0">
                <a:latin typeface="Gabriola" pitchFamily="82" charset="0"/>
              </a:rPr>
              <a:t>2)</a:t>
            </a:r>
            <a:endParaRPr lang="en-US" sz="4000" dirty="0">
              <a:latin typeface="Gabriola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" y="4114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411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-reală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295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-răsturnată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5400" y="4800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-egală cu obiectul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0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685800" y="3200400"/>
            <a:ext cx="716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867694" y="27043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514600" y="3200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819400" y="3200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8013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62200" y="2209800"/>
            <a:ext cx="47244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62200" y="2209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886200" y="2209800"/>
            <a:ext cx="3124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791200" y="4114800"/>
            <a:ext cx="1828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28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dirty="0" smtClean="0">
                <a:latin typeface="Gabriola" pitchFamily="82" charset="0"/>
              </a:rPr>
              <a:t>3</a:t>
            </a:r>
            <a:r>
              <a:rPr lang="ro-RO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114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1600" y="411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-reală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-răsturnată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5400" y="4800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-mărită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85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385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385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85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385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38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200400"/>
            <a:ext cx="716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2401094" y="27043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514600" y="3200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819400" y="3200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13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95600" y="2209800"/>
            <a:ext cx="32766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2209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886200" y="2209800"/>
            <a:ext cx="3124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304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latin typeface="Gabriola" pitchFamily="82" charset="0"/>
              </a:rPr>
              <a:t>4)</a:t>
            </a:r>
            <a:endParaRPr lang="en-US" sz="3200" dirty="0">
              <a:latin typeface="Gabriola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95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495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-la infinit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200400"/>
            <a:ext cx="716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2858294" y="27043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514600" y="3200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819400" y="3200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13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2781300" y="2781300"/>
            <a:ext cx="2438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52800" y="2209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886200" y="2209800"/>
            <a:ext cx="2362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16200000" flipV="1">
            <a:off x="2476500" y="1333500"/>
            <a:ext cx="1143000" cy="6096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743200" y="1066800"/>
            <a:ext cx="1143000" cy="11430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1713706" y="2171700"/>
            <a:ext cx="2058194" cy="794"/>
          </a:xfrm>
          <a:prstGeom prst="straightConnector1">
            <a:avLst/>
          </a:prstGeom>
          <a:ln w="38100">
            <a:prstDash val="lgDash"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228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latin typeface="Gabriola" pitchFamily="82" charset="0"/>
              </a:rPr>
              <a:t>5)</a:t>
            </a:r>
            <a:endParaRPr lang="en-US" sz="3200" dirty="0">
              <a:latin typeface="Gabriola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4114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411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-virtuală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295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-dreaptă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95400" y="4800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-mărită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2858294" y="3009106"/>
            <a:ext cx="2362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V="1">
            <a:off x="3962400" y="17526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4038600" y="41910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038600" y="17526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962400" y="41910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3200400"/>
            <a:ext cx="716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819400" y="3200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53794" y="31996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1410494" y="2704306"/>
            <a:ext cx="9906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05000" y="22098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05000" y="2209800"/>
            <a:ext cx="4038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286000" y="2209800"/>
            <a:ext cx="1752600" cy="15240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038600" y="14478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124994" y="3047206"/>
            <a:ext cx="304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" y="1524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u="sng" dirty="0" smtClean="0">
                <a:latin typeface="Gabriola" pitchFamily="82" charset="0"/>
              </a:rPr>
              <a:t>II. Lentile convergente</a:t>
            </a:r>
            <a:endParaRPr lang="en-US" sz="4000" u="sng" dirty="0">
              <a:latin typeface="Gabriola" pitchFamily="8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4114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Imagine: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1600" y="4114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-virtuală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-dreaptă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5400" y="4800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-micşorată</a:t>
            </a:r>
            <a:endParaRPr lang="en-US" sz="24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6" grpId="0"/>
      <p:bldP spid="29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4648200"/>
            <a:ext cx="7543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981994" y="4647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53594" y="4647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648994" y="4647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944394" y="4647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410494" y="4761706"/>
            <a:ext cx="2667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001294" y="4837906"/>
            <a:ext cx="2667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257300" y="4305300"/>
            <a:ext cx="685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00200" y="3962400"/>
            <a:ext cx="3048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3962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2705100" y="4000500"/>
            <a:ext cx="2286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809206" y="5105400"/>
            <a:ext cx="915194" cy="79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267200" y="2667000"/>
            <a:ext cx="35052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267200" y="5562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991100" y="3009900"/>
            <a:ext cx="28956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439694" y="3923506"/>
            <a:ext cx="1447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95800" y="4724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828800" y="4724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766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8674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2954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y₁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2590800" y="6248400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723900" y="5524500"/>
            <a:ext cx="1752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848100" y="59817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219700" y="62865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248400" y="5562600"/>
            <a:ext cx="1828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600200" y="6400800"/>
            <a:ext cx="114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743200" y="6400800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267200" y="64008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334000" y="6400800"/>
            <a:ext cx="1828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743200" y="37338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828800" y="609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-x₁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2766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x₂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495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-x₁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019800" y="6488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x₂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6576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d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0" y="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u="sng" dirty="0" smtClean="0">
                <a:latin typeface="Gabriola" pitchFamily="82" charset="0"/>
              </a:rPr>
              <a:t>Sisteme (asociaţii) de lentile subţiri</a:t>
            </a:r>
            <a:endParaRPr lang="en-US" sz="2400" u="sng" dirty="0">
              <a:latin typeface="Gabriola" pitchFamily="8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457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-reprezintă grupări de 2 sau mai multe lentile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0" y="990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Sistemul se numeşte centrat dacă axa optică principală este comună.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1219200" y="1371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Exemplu: un sistem centrat de 2 lentile convergente.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752600"/>
            <a:ext cx="1219200" cy="60007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828800"/>
            <a:ext cx="1266825" cy="5524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828800"/>
            <a:ext cx="1333500" cy="600075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1828800"/>
            <a:ext cx="1381125" cy="619125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971800"/>
            <a:ext cx="2295525" cy="304800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385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385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385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385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385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385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385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385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38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38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38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38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385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385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5" dur="385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385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385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2" dur="385" decel="100000"/>
                                        <p:tgtEl>
                                          <p:spTgt spid="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4" dur="385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6" dur="385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81" grpId="0"/>
      <p:bldP spid="82" grpId="0"/>
      <p:bldP spid="83" grpId="0"/>
      <p:bldP spid="84" grpId="0"/>
      <p:bldP spid="85" grpId="0"/>
      <p:bldP spid="90" grpId="0"/>
      <p:bldP spid="91" grpId="0"/>
      <p:bldP spid="92" grpId="0"/>
      <p:bldP spid="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343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u="sng" dirty="0" smtClean="0">
                <a:latin typeface="Gabriola" pitchFamily="82" charset="0"/>
              </a:rPr>
              <a:t>Sisteme acolate (lipite) de lentile subţiri </a:t>
            </a:r>
            <a:endParaRPr lang="en-US" sz="2800" u="sng" dirty="0"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8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Se pune condiţia: d=0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14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Din formulele</a:t>
            </a:r>
            <a:endParaRPr lang="en-US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371600" y="1219200"/>
            <a:ext cx="1219200" cy="600075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295400" y="1981200"/>
            <a:ext cx="1333500" cy="600075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rot="5400000">
            <a:off x="2552700" y="1714500"/>
            <a:ext cx="15240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1371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Prin adunare =</a:t>
            </a:r>
            <a:r>
              <a:rPr lang="en-US" dirty="0" smtClean="0"/>
              <a:t>&gt;</a:t>
            </a:r>
            <a:r>
              <a:rPr lang="ro-RO" dirty="0" smtClean="0"/>
              <a:t> x₁</a:t>
            </a:r>
            <a:r>
              <a:rPr lang="en-US" dirty="0" smtClean="0"/>
              <a:t>’</a:t>
            </a:r>
            <a:r>
              <a:rPr lang="ro-RO" dirty="0"/>
              <a:t>=</a:t>
            </a:r>
            <a:r>
              <a:rPr lang="ro-RO" dirty="0" smtClean="0"/>
              <a:t>x₂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Concluzia: Sistemul se comportă ca o singură lentilă cu distanţa focală rezultantă.</a:t>
            </a:r>
            <a:endParaRPr lang="en-US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8077200" y="2438400"/>
            <a:ext cx="542925" cy="4572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09600" y="2895600"/>
            <a:ext cx="1600201" cy="64623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019800" y="2895600"/>
            <a:ext cx="1481364" cy="676275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3581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Obs.: Această relaţie este valabilă numai pentru sistemele acolate. În schimb relaţia:</a:t>
            </a:r>
          </a:p>
          <a:p>
            <a:r>
              <a:rPr lang="ro-RO" dirty="0"/>
              <a:t> </a:t>
            </a:r>
            <a:r>
              <a:rPr lang="ro-RO" dirty="0" smtClean="0"/>
              <a:t>                                     este valabila pentru toate sistemele centrate. </a:t>
            </a:r>
            <a:endParaRPr lang="en-US" dirty="0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04800" y="3810000"/>
            <a:ext cx="2028825" cy="3048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52400" y="5715000"/>
            <a:ext cx="861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039394" y="57142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286794" y="57142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020594" y="57142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2324100" y="5676900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153694" y="5676106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57200" y="51816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" y="61722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76600" y="5181600"/>
            <a:ext cx="1828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276600" y="51054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05400" y="51054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105400" y="64008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62400" y="54102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</a:p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098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943600" y="541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600200" y="624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4770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484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6002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1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85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385" decel="100000"/>
                                        <p:tgtEl>
                                          <p:spTgt spid="23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385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85" decel="100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385" decel="100000"/>
                                        <p:tgtEl>
                                          <p:spTgt spid="23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385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385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385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7" dur="385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385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385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6" dur="385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8" dur="38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0" dur="38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385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385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9" dur="385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385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  <p:bldP spid="18" grpId="0"/>
      <p:bldP spid="29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" name="Picture 4" descr="slide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781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briola" pitchFamily="82" charset="0"/>
              </a:rPr>
              <a:t>Lentile</a:t>
            </a:r>
            <a:r>
              <a:rPr lang="en-US" sz="8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briola" pitchFamily="82" charset="0"/>
              </a:rPr>
              <a:t> </a:t>
            </a:r>
            <a:r>
              <a:rPr lang="ro-RO" sz="8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briola" pitchFamily="82" charset="0"/>
              </a:rPr>
              <a:t> subţiri</a:t>
            </a:r>
            <a:endParaRPr lang="en-US" sz="8800" dirty="0">
              <a:solidFill>
                <a:schemeClr val="accent4">
                  <a:lumMod val="60000"/>
                  <a:lumOff val="40000"/>
                </a:schemeClr>
              </a:solidFill>
              <a:latin typeface="Gabriola" pitchFamily="82" charset="0"/>
            </a:endParaRPr>
          </a:p>
        </p:txBody>
      </p:sp>
      <p:pic>
        <p:nvPicPr>
          <p:cNvPr id="8" name="Picture 19" descr="Tipuri de lent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00400"/>
            <a:ext cx="75438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Sunt confecţionate din sticlă, material plastic sau alte materiale transparente.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Au grosime mult mai mică decât diametrul.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Sunt de doua feluri: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286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1)Lentile convergente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209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2)Lentile divergente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10" name="Oval Callout 9"/>
          <p:cNvSpPr/>
          <p:nvPr/>
        </p:nvSpPr>
        <p:spPr>
          <a:xfrm rot="10800000">
            <a:off x="152400" y="3200400"/>
            <a:ext cx="3505200" cy="1371600"/>
          </a:xfrm>
          <a:prstGeom prst="wedgeEllipseCallou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 rot="10800000" flipH="1">
            <a:off x="5181600" y="3124200"/>
            <a:ext cx="3581400" cy="1371600"/>
          </a:xfrm>
          <a:prstGeom prst="wedgeEllipseCallou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34290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Sunt mai groase la centru decât pe margini.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3528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Sunt mai groase pe margini decât la centru.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4724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Relaţiile fundamentale ale lentilelor subţiri: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181600"/>
            <a:ext cx="937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Ele se pot demonstra plecând de la relaţiile fundamentale ale dioptrului sferic considerând ca cele două parţi ale lentilei reprezintă un sistem de doi dioptrii.</a:t>
            </a:r>
            <a:endParaRPr lang="en-US" sz="28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6  -0.017 0.02131  -0.021 0.03463  C -0.025 0.04929  -0.027 0.0666  -0.029 0.08392  C -0.031 0.10124  -0.029 0.11589  -0.027 0.13188  C -0.025 0.14653  -0.022 0.16252  -0.015 0.17584  C -0.009 0.18916  0.001 0.19981  0.012 0.20781  C 0.022 0.2158  0.034 0.22113  0.046 0.22379  C 0.058 0.22646  0.07 0.22646  0.081 0.22379  C 0.093 0.22113  0.104 0.21447  0.113 0.20381  C 0.122 0.19449  0.13 0.1825  0.134 0.16784  C 0.139 0.15452  0.141 0.13587  0.141 0.12122  C 0.142 0.10657  0.141 0.08925  0.136 0.0746  C 0.131 0.06128  0.122 0.05062  0.11 0.04529  C 0.098 0.0413  0.086 0.04662  0.078 0.05595  C 0.071 0.06527  0.066 0.07993  0.065 0.09724  C 0.065 0.11456  0.066 0.13055  0.071 0.14387  C 0.076 0.15719  0.075 0.15985  0.095 0.17717  C 0.113 0.19582  0.131 0.19049  0.142 0.19182  C 0.153 0.19182  0.162 0.18649  0.173 0.18117  C 0.185 0.17451  0.195 0.16252  0.202 0.15186  C 0.209 0.1412  0.212 0.12788  0.216 0.10657  C 0.219 0.08525  0.219 0.0746  0.219 0.05861  C 0.219 0.04263  0.219 0.02664  0.219 0.01066 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2  0.075 -0.08259  0.125 -0.08259  C 0.175 -0.08259  0.22 -0.05062  0.25 0  C 0.22 0.05062  0.175 0.08259  0.125 0.08259  C 0.075 0.08259  0.03 0.05062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1"/>
      <p:bldP spid="9" grpId="0"/>
      <p:bldP spid="10" grpId="0" animBg="1"/>
      <p:bldP spid="11" grpId="0" animBg="1"/>
      <p:bldP spid="12" grpId="0"/>
      <p:bldP spid="13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Luăm exemplul unei lentile biconvexe:</a:t>
            </a:r>
            <a:endParaRPr lang="en-US" sz="2800" dirty="0">
              <a:latin typeface="Gabriola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2590800"/>
            <a:ext cx="8839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2102915">
            <a:off x="1888843" y="904989"/>
            <a:ext cx="3124200" cy="4114800"/>
          </a:xfrm>
          <a:prstGeom prst="arc">
            <a:avLst>
              <a:gd name="adj1" fmla="val 15908559"/>
              <a:gd name="adj2" fmla="val 4446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3417534">
            <a:off x="4645736" y="128637"/>
            <a:ext cx="3124200" cy="4114800"/>
          </a:xfrm>
          <a:prstGeom prst="arc">
            <a:avLst>
              <a:gd name="adj1" fmla="val 1549256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0800000" flipV="1">
            <a:off x="2133600" y="1447800"/>
            <a:ext cx="266700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4724400" y="1371600"/>
            <a:ext cx="22860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23106" y="2933700"/>
            <a:ext cx="83899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039394" y="2971006"/>
            <a:ext cx="762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229894" y="3161506"/>
            <a:ext cx="1143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771606" y="3352800"/>
            <a:ext cx="167719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72794" y="3961606"/>
            <a:ext cx="457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934200" y="3124200"/>
            <a:ext cx="1219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00600" y="4191000"/>
            <a:ext cx="38100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3733800"/>
            <a:ext cx="27432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43000" y="3352800"/>
            <a:ext cx="32766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812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-x</a:t>
            </a:r>
            <a:r>
              <a:rPr lang="ro-RO" dirty="0"/>
              <a:t>₁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167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R₂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38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R₁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90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3914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P’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4582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P₂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00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x₂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0198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4724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a-distanţa la care se formează imaginea intermediară din primul dioptru, imagine care devine     obiect pentru primul dioptru.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410200"/>
            <a:ext cx="1387929" cy="4857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Pt. Primul dioptru: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81400" y="541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Pt. </a:t>
            </a:r>
            <a:r>
              <a:rPr lang="ro-RO" dirty="0"/>
              <a:t>a</a:t>
            </a:r>
            <a:r>
              <a:rPr lang="ro-RO" dirty="0" smtClean="0"/>
              <a:t>l doilea dioptru:</a:t>
            </a: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410200"/>
            <a:ext cx="1295400" cy="45339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5943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Pt. Cazul în care lentila se află în aer(n₁=n₂=1):</a:t>
            </a:r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5867400"/>
            <a:ext cx="2314575" cy="514350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7010400" y="5943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-prima relaţie fundamentală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/>
      <p:bldP spid="62" grpId="0"/>
      <p:bldP spid="63" grpId="0"/>
      <p:bldP spid="67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Notăm cu:  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28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y₁-înălţimea obiectului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09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b-înălţimea imaginii intermediare prin primul dioptru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990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y₂-înălţimea imaginii rezultate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24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Pt. primul dioptru: 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1371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Gabriola" pitchFamily="82" charset="0"/>
              </a:rPr>
              <a:t>Pt. al doilea dioptru: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2286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Pt. aer: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5000" y="1371600"/>
            <a:ext cx="1600200" cy="588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72200" y="1371600"/>
            <a:ext cx="1524000" cy="50320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05200" y="2209800"/>
            <a:ext cx="1219200" cy="58521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2819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Focarele lentilelor subţiri: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3276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Focarul obiect F₁: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x₁=f₁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x₂→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962400"/>
            <a:ext cx="228600" cy="364067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657600"/>
            <a:ext cx="2304661" cy="54292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0600" y="3048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Focarul imagine F₂: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429000"/>
            <a:ext cx="914400" cy="3810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10000"/>
            <a:ext cx="838200" cy="355169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505200"/>
            <a:ext cx="2413324" cy="6191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4876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Focarele sunt plasate simetric de o parte şi de alta a lentilei.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5334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latin typeface="Gabriola" pitchFamily="82" charset="0"/>
              </a:rPr>
              <a:t>Definim distanţa focală a unei lentile subţiri:</a:t>
            </a:r>
            <a:endParaRPr lang="en-US" sz="2400" dirty="0">
              <a:latin typeface="Gabriola" pitchFamily="82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5257800"/>
            <a:ext cx="2609850" cy="809625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" y="61722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rgbClr val="FF0000"/>
                </a:solidFill>
                <a:latin typeface="Gabriola" pitchFamily="82" charset="0"/>
              </a:rPr>
              <a:t>Obs.: Focarele lentilelor convergente sunt reale.</a:t>
            </a:r>
            <a:endParaRPr lang="en-US" sz="2400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2286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-a doua relaţie fundamentală</a:t>
            </a:r>
            <a:endParaRPr lang="en-US" sz="2800" dirty="0"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4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9" grpId="0"/>
      <p:bldP spid="20" grpId="0"/>
      <p:bldP spid="21" grpId="0"/>
      <p:bldP spid="22" grpId="0"/>
      <p:bldP spid="31" grpId="0"/>
      <p:bldP spid="41" grpId="0"/>
      <p:bldP spid="42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90600" y="24384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2200" y="24384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2438400"/>
            <a:ext cx="3276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277394" y="2437606"/>
            <a:ext cx="2438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" y="12192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3657600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124200" y="1524000"/>
            <a:ext cx="1371600" cy="9144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24200" y="2438400"/>
            <a:ext cx="1371600" cy="9144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495800" y="1524000"/>
            <a:ext cx="3429000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4495800" y="3352800"/>
            <a:ext cx="3352800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495800" y="24384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95800" y="12192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956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912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00600" y="2590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rgbClr val="FF0000"/>
                </a:solidFill>
                <a:latin typeface="Gabriola" pitchFamily="82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Gabriola" pitchFamily="82" charset="0"/>
              </a:rPr>
              <a:t>&gt;</a:t>
            </a:r>
            <a:r>
              <a:rPr lang="ro-RO" sz="2400" dirty="0" smtClean="0">
                <a:solidFill>
                  <a:srgbClr val="FF0000"/>
                </a:solidFill>
                <a:latin typeface="Gabriola" pitchFamily="82" charset="0"/>
              </a:rPr>
              <a:t>0</a:t>
            </a:r>
            <a:endParaRPr lang="en-US" sz="2400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600" y="4495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solidFill>
                  <a:srgbClr val="FF0000"/>
                </a:solidFill>
                <a:latin typeface="Gabriola" pitchFamily="82" charset="0"/>
              </a:rPr>
              <a:t>Obs.: Focarele lentilelor divergente sunt virtuale.</a:t>
            </a:r>
            <a:endParaRPr lang="en-US" sz="2800" dirty="0">
              <a:solidFill>
                <a:srgbClr val="FF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838200" y="3124200"/>
            <a:ext cx="6934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086894" y="3009106"/>
            <a:ext cx="2362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4191000" y="17526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4267200" y="41910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267200" y="17526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191000" y="4191000"/>
            <a:ext cx="76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8200" y="22860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38200" y="4038600"/>
            <a:ext cx="3429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67200" y="3733800"/>
            <a:ext cx="3505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25146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48000" y="2286000"/>
            <a:ext cx="1219200" cy="9144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0" y="3200400"/>
            <a:ext cx="1219200" cy="8382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67200" y="1828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40386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71800" y="19050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200" y="2514600"/>
            <a:ext cx="1371600" cy="6096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276600" y="3810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4267200" y="3124200"/>
            <a:ext cx="1371600" cy="68580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67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F₂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6388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F₁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338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abriola" pitchFamily="82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Gabriola" pitchFamily="82" charset="0"/>
              </a:rPr>
              <a:t>&lt;0</a:t>
            </a:r>
            <a:endParaRPr lang="en-US" sz="2400" dirty="0">
              <a:solidFill>
                <a:srgbClr val="FF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latin typeface="Gabriola" pitchFamily="82" charset="0"/>
              </a:rPr>
              <a:t>Convergenţa lentilelor:</a:t>
            </a:r>
            <a:endParaRPr lang="en-US" sz="4800" dirty="0">
              <a:latin typeface="Gabriola" pitchFamily="82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219200"/>
            <a:ext cx="990600" cy="103275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362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briola" pitchFamily="82" charset="0"/>
              </a:rPr>
              <a:t>f&gt;0 </a:t>
            </a:r>
            <a:r>
              <a:rPr lang="en-US" sz="2800" dirty="0" smtClean="0">
                <a:latin typeface="Gabriola" pitchFamily="82" charset="0"/>
                <a:sym typeface="Wingdings" pitchFamily="2" charset="2"/>
              </a:rPr>
              <a:t>C&gt;0  -</a:t>
            </a:r>
            <a:r>
              <a:rPr lang="en-US" sz="2800" dirty="0" err="1" smtClean="0">
                <a:latin typeface="Gabriola" pitchFamily="82" charset="0"/>
                <a:sym typeface="Wingdings" pitchFamily="2" charset="2"/>
              </a:rPr>
              <a:t>lentile</a:t>
            </a:r>
            <a:r>
              <a:rPr lang="en-US" sz="2800" dirty="0" smtClean="0">
                <a:latin typeface="Gabriola" pitchFamily="82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abriola" pitchFamily="82" charset="0"/>
                <a:sym typeface="Wingdings" pitchFamily="2" charset="2"/>
              </a:rPr>
              <a:t>convergente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124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briola" pitchFamily="82" charset="0"/>
              </a:rPr>
              <a:t>f&lt;0</a:t>
            </a:r>
            <a:r>
              <a:rPr lang="en-US" sz="2800" dirty="0" smtClean="0">
                <a:latin typeface="Gabriola" pitchFamily="82" charset="0"/>
                <a:sym typeface="Wingdings" pitchFamily="2" charset="2"/>
              </a:rPr>
              <a:t>C&lt;0  -</a:t>
            </a:r>
            <a:r>
              <a:rPr lang="en-US" sz="2800" dirty="0" err="1" smtClean="0">
                <a:latin typeface="Gabriola" pitchFamily="82" charset="0"/>
                <a:sym typeface="Wingdings" pitchFamily="2" charset="2"/>
              </a:rPr>
              <a:t>lentile</a:t>
            </a:r>
            <a:r>
              <a:rPr lang="en-US" sz="2800" dirty="0" smtClean="0">
                <a:latin typeface="Gabriola" pitchFamily="82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Gabriola" pitchFamily="82" charset="0"/>
                <a:sym typeface="Wingdings" pitchFamily="2" charset="2"/>
              </a:rPr>
              <a:t>divergente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96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Gabriola" pitchFamily="82" charset="0"/>
              </a:rPr>
              <a:t>Obs.: Cu ajutorul distanţei focale formulele fundamentale devin:</a:t>
            </a:r>
            <a:endParaRPr lang="en-US" sz="2800" dirty="0">
              <a:latin typeface="Gabriola" pitchFamily="82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800600"/>
            <a:ext cx="1504950" cy="80010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876800"/>
            <a:ext cx="1571625" cy="74295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84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362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/>
              <a:t>IMAGINI PRIN LENTILE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516</Words>
  <Application>Microsoft Office PowerPoint</Application>
  <PresentationFormat>On-screen Show (4:3)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AlexB</cp:lastModifiedBy>
  <cp:revision>53</cp:revision>
  <dcterms:created xsi:type="dcterms:W3CDTF">2012-12-01T07:16:37Z</dcterms:created>
  <dcterms:modified xsi:type="dcterms:W3CDTF">2013-06-09T10:16:39Z</dcterms:modified>
</cp:coreProperties>
</file>