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84"/>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293965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406826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33968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36459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398259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277396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417726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6277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55148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158417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74737-63F0-4808-BC10-40D831105C36}"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23151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74737-63F0-4808-BC10-40D831105C36}" type="datetimeFigureOut">
              <a:rPr lang="ro-RO" smtClean="0"/>
              <a:pPr/>
              <a:t>30.09.2018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713B-B37F-46E6-A59A-4AF136335ABC}" type="slidenum">
              <a:rPr lang="ro-RO" smtClean="0"/>
              <a:pPr/>
              <a:t>‹#›</a:t>
            </a:fld>
            <a:endParaRPr lang="ro-RO"/>
          </a:p>
        </p:txBody>
      </p:sp>
    </p:spTree>
    <p:extLst>
      <p:ext uri="{BB962C8B-B14F-4D97-AF65-F5344CB8AC3E}">
        <p14:creationId xmlns:p14="http://schemas.microsoft.com/office/powerpoint/2010/main" xmlns="" val="372513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196101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30492"/>
          </a:xfrm>
          <a:prstGeom prst="rect">
            <a:avLst/>
          </a:prstGeom>
        </p:spPr>
      </p:pic>
      <p:sp>
        <p:nvSpPr>
          <p:cNvPr id="3" name="Rectangle 2"/>
          <p:cNvSpPr/>
          <p:nvPr/>
        </p:nvSpPr>
        <p:spPr>
          <a:xfrm>
            <a:off x="0" y="5230492"/>
            <a:ext cx="12192000" cy="1446550"/>
          </a:xfrm>
          <a:prstGeom prst="rect">
            <a:avLst/>
          </a:prstGeom>
        </p:spPr>
        <p:txBody>
          <a:bodyPr wrap="square">
            <a:spAutoFit/>
          </a:bodyPr>
          <a:lstStyle/>
          <a:p>
            <a:r>
              <a:rPr lang="ro-RO" sz="2000" b="1" dirty="0"/>
              <a:t>21. </a:t>
            </a:r>
            <a:r>
              <a:rPr lang="ro-RO" sz="2400" b="1" dirty="0"/>
              <a:t>A</a:t>
            </a:r>
            <a:r>
              <a:rPr lang="ro-RO" sz="2000" b="1" dirty="0"/>
              <a:t>şa zice Domnul Savaot, Dumnezeul lui Israel, despre vasele care au rămas în templul Domnului şi în casa regelui lui Iuda şi în Ierusalim:  </a:t>
            </a:r>
          </a:p>
          <a:p>
            <a:r>
              <a:rPr lang="ro-RO" sz="2000" b="1" dirty="0"/>
              <a:t>22. "</a:t>
            </a:r>
            <a:r>
              <a:rPr lang="ro-RO" sz="2400" b="1" dirty="0"/>
              <a:t>V</a:t>
            </a:r>
            <a:r>
              <a:rPr lang="ro-RO" sz="2000" b="1" dirty="0"/>
              <a:t>or fi duse şi acelea la Babilon şi vor rămâne acolo până în ziua când le voi căuta Eu şi le voi scoate şi le voi întoarce la locul acesta, zice Domnul". </a:t>
            </a:r>
          </a:p>
        </p:txBody>
      </p:sp>
      <p:sp>
        <p:nvSpPr>
          <p:cNvPr id="4" name="Rectangle 3"/>
          <p:cNvSpPr/>
          <p:nvPr/>
        </p:nvSpPr>
        <p:spPr>
          <a:xfrm>
            <a:off x="7972773" y="178405"/>
            <a:ext cx="4138184" cy="400110"/>
          </a:xfrm>
          <a:prstGeom prst="rect">
            <a:avLst/>
          </a:prstGeom>
          <a:solidFill>
            <a:srgbClr val="00B050"/>
          </a:solidFill>
        </p:spPr>
        <p:txBody>
          <a:bodyPr wrap="none">
            <a:spAutoFit/>
          </a:bodyPr>
          <a:lstStyle/>
          <a:p>
            <a:r>
              <a:rPr lang="ro-RO" sz="2000" b="1" dirty="0" smtClean="0">
                <a:solidFill>
                  <a:schemeClr val="bg1"/>
                </a:solidFill>
              </a:rPr>
              <a:t>Vasele și stâlpii </a:t>
            </a:r>
            <a:r>
              <a:rPr lang="ro-RO" sz="2000" b="1" dirty="0">
                <a:solidFill>
                  <a:schemeClr val="bg1"/>
                </a:solidFill>
              </a:rPr>
              <a:t>v</a:t>
            </a:r>
            <a:r>
              <a:rPr lang="it-IT" sz="2000" b="1" dirty="0" smtClean="0">
                <a:solidFill>
                  <a:schemeClr val="bg1"/>
                </a:solidFill>
              </a:rPr>
              <a:t>or </a:t>
            </a:r>
            <a:r>
              <a:rPr lang="it-IT" sz="2000" b="1" dirty="0">
                <a:solidFill>
                  <a:schemeClr val="bg1"/>
                </a:solidFill>
              </a:rPr>
              <a:t>fi </a:t>
            </a:r>
            <a:r>
              <a:rPr lang="it-IT" sz="2000" b="1" dirty="0" smtClean="0">
                <a:solidFill>
                  <a:schemeClr val="bg1"/>
                </a:solidFill>
              </a:rPr>
              <a:t>duse </a:t>
            </a:r>
            <a:r>
              <a:rPr lang="it-IT" sz="2000" b="1" dirty="0">
                <a:solidFill>
                  <a:schemeClr val="bg1"/>
                </a:solidFill>
              </a:rPr>
              <a:t>la Babilon </a:t>
            </a:r>
            <a:endParaRPr lang="ro-RO" sz="2000" b="1" dirty="0">
              <a:solidFill>
                <a:schemeClr val="bg1"/>
              </a:solidFill>
            </a:endParaRPr>
          </a:p>
        </p:txBody>
      </p:sp>
    </p:spTree>
    <p:extLst>
      <p:ext uri="{BB962C8B-B14F-4D97-AF65-F5344CB8AC3E}">
        <p14:creationId xmlns:p14="http://schemas.microsoft.com/office/powerpoint/2010/main" xmlns="" val="384073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156280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094"/>
            <a:ext cx="12192000" cy="5932861"/>
          </a:xfrm>
          <a:prstGeom prst="rect">
            <a:avLst/>
          </a:prstGeom>
        </p:spPr>
      </p:pic>
      <p:sp>
        <p:nvSpPr>
          <p:cNvPr id="3" name="Rectangle 2"/>
          <p:cNvSpPr/>
          <p:nvPr/>
        </p:nvSpPr>
        <p:spPr>
          <a:xfrm>
            <a:off x="7436611" y="0"/>
            <a:ext cx="4601516" cy="400110"/>
          </a:xfrm>
          <a:prstGeom prst="rect">
            <a:avLst/>
          </a:prstGeom>
          <a:solidFill>
            <a:srgbClr val="00B050"/>
          </a:solidFill>
        </p:spPr>
        <p:txBody>
          <a:bodyPr wrap="none">
            <a:spAutoFit/>
          </a:bodyPr>
          <a:lstStyle/>
          <a:p>
            <a:r>
              <a:rPr lang="it-IT" sz="2000" b="1" dirty="0">
                <a:solidFill>
                  <a:schemeClr val="bg1"/>
                </a:solidFill>
              </a:rPr>
              <a:t>Cuvântul lui Dumnezeu a venit la Ieremia </a:t>
            </a:r>
            <a:endParaRPr lang="ro-RO" sz="2000" b="1" dirty="0">
              <a:solidFill>
                <a:schemeClr val="bg1"/>
              </a:solidFill>
            </a:endParaRPr>
          </a:p>
        </p:txBody>
      </p:sp>
      <p:sp>
        <p:nvSpPr>
          <p:cNvPr id="4" name="Rectangle 3"/>
          <p:cNvSpPr/>
          <p:nvPr/>
        </p:nvSpPr>
        <p:spPr>
          <a:xfrm>
            <a:off x="0" y="5894767"/>
            <a:ext cx="12192000" cy="830997"/>
          </a:xfrm>
          <a:prstGeom prst="rect">
            <a:avLst/>
          </a:prstGeom>
        </p:spPr>
        <p:txBody>
          <a:bodyPr wrap="square">
            <a:spAutoFit/>
          </a:bodyPr>
          <a:lstStyle/>
          <a:p>
            <a:r>
              <a:rPr lang="ro-RO" sz="2000" b="1" dirty="0"/>
              <a:t>1. </a:t>
            </a:r>
            <a:r>
              <a:rPr lang="ro-RO" sz="2400" b="1" dirty="0"/>
              <a:t>L</a:t>
            </a:r>
            <a:r>
              <a:rPr lang="ro-RO" sz="2000" b="1" dirty="0"/>
              <a:t>a începutul domniei lui Ioiachim, fiul lui Iosia, rudele lui Iuda, a fost de la Domnul către Ieremia acest cuvânt:  </a:t>
            </a:r>
          </a:p>
          <a:p>
            <a:r>
              <a:rPr lang="ro-RO" sz="2000" b="1" dirty="0"/>
              <a:t>2. "</a:t>
            </a:r>
            <a:r>
              <a:rPr lang="ro-RO" sz="2400" b="1" dirty="0"/>
              <a:t>A</a:t>
            </a:r>
            <a:r>
              <a:rPr lang="ro-RO" sz="2000" b="1" dirty="0"/>
              <a:t>şa mi-a zis Domnul: Fă-ţi cătuşe şi jug şi le pune pe grumaz;  </a:t>
            </a:r>
          </a:p>
        </p:txBody>
      </p:sp>
    </p:spTree>
    <p:extLst>
      <p:ext uri="{BB962C8B-B14F-4D97-AF65-F5344CB8AC3E}">
        <p14:creationId xmlns:p14="http://schemas.microsoft.com/office/powerpoint/2010/main" xmlns="" val="32329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421854" cy="6858000"/>
          </a:xfrm>
          <a:prstGeom prst="rect">
            <a:avLst/>
          </a:prstGeom>
        </p:spPr>
      </p:pic>
      <p:sp>
        <p:nvSpPr>
          <p:cNvPr id="3" name="Rectangle 2"/>
          <p:cNvSpPr/>
          <p:nvPr/>
        </p:nvSpPr>
        <p:spPr>
          <a:xfrm>
            <a:off x="182839" y="6353294"/>
            <a:ext cx="2628668" cy="400110"/>
          </a:xfrm>
          <a:prstGeom prst="rect">
            <a:avLst/>
          </a:prstGeom>
          <a:solidFill>
            <a:srgbClr val="00B050"/>
          </a:solidFill>
        </p:spPr>
        <p:txBody>
          <a:bodyPr wrap="none">
            <a:spAutoFit/>
          </a:bodyPr>
          <a:lstStyle/>
          <a:p>
            <a:r>
              <a:rPr lang="ro-RO" sz="2000" b="1" dirty="0">
                <a:solidFill>
                  <a:schemeClr val="bg1"/>
                </a:solidFill>
              </a:rPr>
              <a:t>Ieremia purtând un jug</a:t>
            </a:r>
          </a:p>
        </p:txBody>
      </p:sp>
      <p:sp>
        <p:nvSpPr>
          <p:cNvPr id="4" name="Rectangle 3"/>
          <p:cNvSpPr/>
          <p:nvPr/>
        </p:nvSpPr>
        <p:spPr>
          <a:xfrm>
            <a:off x="5812714" y="2134987"/>
            <a:ext cx="6096000" cy="3354765"/>
          </a:xfrm>
          <a:prstGeom prst="rect">
            <a:avLst/>
          </a:prstGeom>
        </p:spPr>
        <p:txBody>
          <a:bodyPr>
            <a:spAutoFit/>
          </a:bodyPr>
          <a:lstStyle/>
          <a:p>
            <a:r>
              <a:rPr lang="ro-RO" sz="2000" b="1" dirty="0"/>
              <a:t>3. </a:t>
            </a:r>
            <a:r>
              <a:rPr lang="ro-RO" sz="2400" b="1" dirty="0"/>
              <a:t>T</a:t>
            </a:r>
            <a:r>
              <a:rPr lang="ro-RO" sz="2000" b="1" dirty="0"/>
              <a:t>rimite la fel regelui iui Iuda şi regelui Moabului, regelui fiilor lui Amon, regelui Tirului şi regelui Sidonului, prin solii care au venit în Ierusalim la Sedechia, regele Ierusalimului;  </a:t>
            </a:r>
          </a:p>
          <a:p>
            <a:r>
              <a:rPr lang="ro-RO" sz="2000" b="1" dirty="0"/>
              <a:t>4. </a:t>
            </a:r>
            <a:r>
              <a:rPr lang="ro-RO" sz="2400" b="1" dirty="0"/>
              <a:t>Ş</a:t>
            </a:r>
            <a:r>
              <a:rPr lang="ro-RO" sz="2000" b="1" dirty="0"/>
              <a:t>i porunceşte-le să spună stăpânilor lor: Iată ce zice Domnul Savaot, Dumnezeul lui Israel, aşa să spuneţi stăpânilor voştri:  </a:t>
            </a:r>
          </a:p>
          <a:p>
            <a:r>
              <a:rPr lang="ro-RO" sz="2000" b="1" dirty="0"/>
              <a:t>5. "</a:t>
            </a:r>
            <a:r>
              <a:rPr lang="ro-RO" sz="2400" b="1" dirty="0"/>
              <a:t>E</a:t>
            </a:r>
            <a:r>
              <a:rPr lang="ro-RO" sz="2000" b="1" dirty="0"/>
              <a:t>u am făcut pământul şi pe om şi vieţuitoarele cele de pe faţa pământului cu puterea Mea cea mare şi cu braţul Meu cel puternic şi l-am dat cui am vrut.  </a:t>
            </a:r>
          </a:p>
        </p:txBody>
      </p:sp>
    </p:spTree>
    <p:extLst>
      <p:ext uri="{BB962C8B-B14F-4D97-AF65-F5344CB8AC3E}">
        <p14:creationId xmlns:p14="http://schemas.microsoft.com/office/powerpoint/2010/main" xmlns="" val="134765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680038" cy="6858000"/>
          </a:xfrm>
          <a:prstGeom prst="rect">
            <a:avLst/>
          </a:prstGeom>
        </p:spPr>
      </p:pic>
      <p:sp>
        <p:nvSpPr>
          <p:cNvPr id="3" name="Rectangle 2"/>
          <p:cNvSpPr/>
          <p:nvPr/>
        </p:nvSpPr>
        <p:spPr>
          <a:xfrm>
            <a:off x="5769684" y="1751764"/>
            <a:ext cx="6096000" cy="3662541"/>
          </a:xfrm>
          <a:prstGeom prst="rect">
            <a:avLst/>
          </a:prstGeom>
        </p:spPr>
        <p:txBody>
          <a:bodyPr>
            <a:spAutoFit/>
          </a:bodyPr>
          <a:lstStyle/>
          <a:p>
            <a:r>
              <a:rPr lang="ro-RO" sz="2000" b="1" dirty="0"/>
              <a:t>6. </a:t>
            </a:r>
            <a:r>
              <a:rPr lang="ro-RO" sz="2400" b="1" dirty="0"/>
              <a:t>Ş</a:t>
            </a:r>
            <a:r>
              <a:rPr lang="ro-RO" sz="2000" b="1" dirty="0"/>
              <a:t>i acum voi da toate ţările acestea în mâna lui Nabucodonosor, regele Babilonului, robul Meu, ba şi fiarele câmpului le voi da lui spre slujbă;  </a:t>
            </a:r>
          </a:p>
          <a:p>
            <a:r>
              <a:rPr lang="ro-RO" sz="2000" b="1" dirty="0"/>
              <a:t>7. </a:t>
            </a:r>
            <a:r>
              <a:rPr lang="ro-RO" sz="2400" b="1" dirty="0"/>
              <a:t>T</a:t>
            </a:r>
            <a:r>
              <a:rPr lang="ro-RO" sz="2000" b="1" dirty="0"/>
              <a:t>oate popoarele vor sluji lui şi fiului lui şi fiului fiului lui, până când îi va veni vremea şi lui şi tării lui; ii vor sluji popoare multe şi regi mari.  </a:t>
            </a:r>
          </a:p>
          <a:p>
            <a:r>
              <a:rPr lang="ro-RO" sz="2000" b="1" dirty="0"/>
              <a:t>8. </a:t>
            </a:r>
            <a:r>
              <a:rPr lang="ro-RO" sz="2400" b="1" dirty="0"/>
              <a:t>D</a:t>
            </a:r>
            <a:r>
              <a:rPr lang="ro-RO" sz="2000" b="1" dirty="0"/>
              <a:t>acă vreun popor sau vreun regat nu va voi să-i slujească lui Nabucodonosor, regele Babilonului, şi nu-şi va pleca grumazul său sub jugul regelui Babilonului, pe acel popor îl voi pedepsi cu sabie, cu foamete şi cu ciumă, până-l voi stârpi cu mâna lui, zice Domnul. </a:t>
            </a:r>
          </a:p>
        </p:txBody>
      </p:sp>
      <p:sp>
        <p:nvSpPr>
          <p:cNvPr id="4" name="Rectangle 3"/>
          <p:cNvSpPr/>
          <p:nvPr/>
        </p:nvSpPr>
        <p:spPr>
          <a:xfrm>
            <a:off x="542938" y="6342536"/>
            <a:ext cx="3914790" cy="400110"/>
          </a:xfrm>
          <a:prstGeom prst="rect">
            <a:avLst/>
          </a:prstGeom>
          <a:solidFill>
            <a:srgbClr val="00B050"/>
          </a:solidFill>
        </p:spPr>
        <p:txBody>
          <a:bodyPr wrap="none">
            <a:spAutoFit/>
          </a:bodyPr>
          <a:lstStyle/>
          <a:p>
            <a:r>
              <a:rPr lang="ro-RO" sz="2000" b="1" dirty="0">
                <a:solidFill>
                  <a:schemeClr val="bg1"/>
                </a:solidFill>
              </a:rPr>
              <a:t>Nabucodonosor, regele Babilonului</a:t>
            </a:r>
          </a:p>
        </p:txBody>
      </p:sp>
    </p:spTree>
    <p:extLst>
      <p:ext uri="{BB962C8B-B14F-4D97-AF65-F5344CB8AC3E}">
        <p14:creationId xmlns:p14="http://schemas.microsoft.com/office/powerpoint/2010/main" xmlns="" val="50655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04" y="0"/>
            <a:ext cx="6002767" cy="6858000"/>
          </a:xfrm>
          <a:prstGeom prst="rect">
            <a:avLst/>
          </a:prstGeom>
        </p:spPr>
      </p:pic>
      <p:sp>
        <p:nvSpPr>
          <p:cNvPr id="3" name="Rectangle 2"/>
          <p:cNvSpPr/>
          <p:nvPr/>
        </p:nvSpPr>
        <p:spPr>
          <a:xfrm>
            <a:off x="6128273" y="1969574"/>
            <a:ext cx="5920292" cy="3354765"/>
          </a:xfrm>
          <a:prstGeom prst="rect">
            <a:avLst/>
          </a:prstGeom>
        </p:spPr>
        <p:txBody>
          <a:bodyPr wrap="square">
            <a:spAutoFit/>
          </a:bodyPr>
          <a:lstStyle/>
          <a:p>
            <a:r>
              <a:rPr lang="ro-RO" sz="2000" b="1" dirty="0"/>
              <a:t>9. </a:t>
            </a:r>
            <a:r>
              <a:rPr lang="ro-RO" sz="2400" b="1" dirty="0"/>
              <a:t>I</a:t>
            </a:r>
            <a:r>
              <a:rPr lang="ro-RO" sz="2000" b="1" dirty="0"/>
              <a:t>ar voi să nu ascultaţi pe proorocii voştri, pe ghicitorii voştri, pe visătorii voştri, pe vrăjitorii voştri şi pe-ai voştrii cititori de stele care vă zic: "Nu veţi sluji regelui Babilonului",  </a:t>
            </a:r>
          </a:p>
          <a:p>
            <a:r>
              <a:rPr lang="ro-RO" sz="2000" b="1" dirty="0"/>
              <a:t>10. </a:t>
            </a:r>
            <a:r>
              <a:rPr lang="ro-RO" sz="2400" b="1" dirty="0"/>
              <a:t>C</a:t>
            </a:r>
            <a:r>
              <a:rPr lang="ro-RO" sz="2000" b="1" dirty="0"/>
              <a:t>ă aceştia vă prezic minciună, ca să vă depărteze din ţara voastră şi ca Eu să vă izgonesc, ca să pieriţi. </a:t>
            </a:r>
            <a:endParaRPr lang="ro-RO" sz="2000" b="1" dirty="0" smtClean="0"/>
          </a:p>
          <a:p>
            <a:r>
              <a:rPr lang="ro-RO" sz="2000" b="1" dirty="0"/>
              <a:t>11. </a:t>
            </a:r>
            <a:r>
              <a:rPr lang="ro-RO" sz="2400" b="1" dirty="0"/>
              <a:t>I</a:t>
            </a:r>
            <a:r>
              <a:rPr lang="ro-RO" sz="2000" b="1" dirty="0"/>
              <a:t>ar pe poporul care-şi va pleca grumazul sub jugul regelui Babilonului şi i se va supune, îl voi lăsa în pământul său şi-l va lucra şi va trăi pe el", zice Domnul.  </a:t>
            </a:r>
            <a:r>
              <a:rPr lang="ro-RO" sz="2000" b="1" dirty="0" smtClean="0"/>
              <a:t> </a:t>
            </a:r>
            <a:endParaRPr lang="ro-RO" sz="2000" b="1" dirty="0"/>
          </a:p>
        </p:txBody>
      </p:sp>
      <p:sp>
        <p:nvSpPr>
          <p:cNvPr id="4" name="Rectangle 3"/>
          <p:cNvSpPr/>
          <p:nvPr/>
        </p:nvSpPr>
        <p:spPr>
          <a:xfrm>
            <a:off x="4533923" y="6234959"/>
            <a:ext cx="985206" cy="400110"/>
          </a:xfrm>
          <a:prstGeom prst="rect">
            <a:avLst/>
          </a:prstGeom>
          <a:solidFill>
            <a:srgbClr val="00B050"/>
          </a:solidFill>
        </p:spPr>
        <p:txBody>
          <a:bodyPr wrap="none">
            <a:spAutoFit/>
          </a:bodyPr>
          <a:lstStyle/>
          <a:p>
            <a:r>
              <a:rPr lang="ro-RO" sz="2000" b="1" dirty="0">
                <a:solidFill>
                  <a:schemeClr val="bg1"/>
                </a:solidFill>
              </a:rPr>
              <a:t>Vrăjitor</a:t>
            </a:r>
          </a:p>
        </p:txBody>
      </p:sp>
    </p:spTree>
    <p:extLst>
      <p:ext uri="{BB962C8B-B14F-4D97-AF65-F5344CB8AC3E}">
        <p14:creationId xmlns:p14="http://schemas.microsoft.com/office/powerpoint/2010/main" xmlns="" val="7515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252968"/>
          </a:xfrm>
          <a:prstGeom prst="rect">
            <a:avLst/>
          </a:prstGeom>
        </p:spPr>
      </p:pic>
      <p:sp>
        <p:nvSpPr>
          <p:cNvPr id="3" name="Rectangle 2"/>
          <p:cNvSpPr/>
          <p:nvPr/>
        </p:nvSpPr>
        <p:spPr>
          <a:xfrm>
            <a:off x="9750272" y="3717671"/>
            <a:ext cx="1907766" cy="400110"/>
          </a:xfrm>
          <a:prstGeom prst="rect">
            <a:avLst/>
          </a:prstGeom>
          <a:solidFill>
            <a:srgbClr val="00B050"/>
          </a:solidFill>
        </p:spPr>
        <p:txBody>
          <a:bodyPr wrap="none">
            <a:spAutoFit/>
          </a:bodyPr>
          <a:lstStyle/>
          <a:p>
            <a:r>
              <a:rPr lang="ro-RO" sz="2000" b="1" dirty="0">
                <a:solidFill>
                  <a:schemeClr val="bg1"/>
                </a:solidFill>
              </a:rPr>
              <a:t>Regele Sedechia</a:t>
            </a:r>
          </a:p>
        </p:txBody>
      </p:sp>
      <p:sp>
        <p:nvSpPr>
          <p:cNvPr id="4" name="Rectangle 3"/>
          <p:cNvSpPr/>
          <p:nvPr/>
        </p:nvSpPr>
        <p:spPr>
          <a:xfrm>
            <a:off x="0" y="4252968"/>
            <a:ext cx="12192000" cy="2492990"/>
          </a:xfrm>
          <a:prstGeom prst="rect">
            <a:avLst/>
          </a:prstGeom>
        </p:spPr>
        <p:txBody>
          <a:bodyPr wrap="square">
            <a:spAutoFit/>
          </a:bodyPr>
          <a:lstStyle/>
          <a:p>
            <a:r>
              <a:rPr lang="ro-RO" sz="2000" b="1" dirty="0"/>
              <a:t>12. </a:t>
            </a:r>
            <a:r>
              <a:rPr lang="ro-RO" sz="2400" b="1" dirty="0"/>
              <a:t>Ş</a:t>
            </a:r>
            <a:r>
              <a:rPr lang="ro-RO" sz="2000" b="1" dirty="0"/>
              <a:t>i lui Sedechia, regele lui Iuda, i-am grăit toate cuvintele acestea şi am zis: "plecaţi-vă grumazul sub jugul regelui Babilonului şi sluţiţi-i lui şi poporului. lui şi veţi trăi.  </a:t>
            </a:r>
          </a:p>
          <a:p>
            <a:r>
              <a:rPr lang="ro-RO" sz="2000" b="1" dirty="0"/>
              <a:t>13. </a:t>
            </a:r>
            <a:r>
              <a:rPr lang="ro-RO" sz="2400" b="1" dirty="0"/>
              <a:t>D</a:t>
            </a:r>
            <a:r>
              <a:rPr lang="ro-RO" sz="2000" b="1" dirty="0"/>
              <a:t>e ce să mori tu şi poporul tău de sabie, de foamete şi de ciumă, cum a zis Domnul de poporul acela, care nu va sluţi regelui Babilonului?  </a:t>
            </a:r>
          </a:p>
          <a:p>
            <a:r>
              <a:rPr lang="ro-RO" sz="2000" b="1" dirty="0"/>
              <a:t>14. </a:t>
            </a:r>
            <a:r>
              <a:rPr lang="ro-RO" sz="2400" b="1" dirty="0"/>
              <a:t>Ş</a:t>
            </a:r>
            <a:r>
              <a:rPr lang="ro-RO" sz="2000" b="1" dirty="0"/>
              <a:t>i să nu ascultaţi cuvintele proorocilor care vă zic:  </a:t>
            </a:r>
          </a:p>
          <a:p>
            <a:r>
              <a:rPr lang="ro-RO" sz="2000" b="1" dirty="0"/>
              <a:t>15. "</a:t>
            </a:r>
            <a:r>
              <a:rPr lang="ro-RO" sz="2400" b="1" dirty="0"/>
              <a:t>N</a:t>
            </a:r>
            <a:r>
              <a:rPr lang="ro-RO" sz="2000" b="1" dirty="0"/>
              <a:t>u veţi sluji regelui Babilonului, că minciună vă prezic şi nici nu i-am trimis Eu, zice Domnul; ei vă profeţesc mincinos în numele Meu, ca să vă izgonesc şi să pieriţi şi voi şi proorocii voştri, care vă proorocesc".  </a:t>
            </a:r>
          </a:p>
        </p:txBody>
      </p:sp>
    </p:spTree>
    <p:extLst>
      <p:ext uri="{BB962C8B-B14F-4D97-AF65-F5344CB8AC3E}">
        <p14:creationId xmlns:p14="http://schemas.microsoft.com/office/powerpoint/2010/main" xmlns="" val="84298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1"/>
            <a:ext cx="12192001" cy="5668855"/>
          </a:xfrm>
          <a:prstGeom prst="rect">
            <a:avLst/>
          </a:prstGeom>
        </p:spPr>
      </p:pic>
      <p:sp>
        <p:nvSpPr>
          <p:cNvPr id="3" name="Rectangle 2"/>
          <p:cNvSpPr/>
          <p:nvPr/>
        </p:nvSpPr>
        <p:spPr>
          <a:xfrm>
            <a:off x="0" y="5668855"/>
            <a:ext cx="12192000" cy="1077218"/>
          </a:xfrm>
          <a:prstGeom prst="rect">
            <a:avLst/>
          </a:prstGeom>
        </p:spPr>
        <p:txBody>
          <a:bodyPr wrap="square">
            <a:spAutoFit/>
          </a:bodyPr>
          <a:lstStyle/>
          <a:p>
            <a:r>
              <a:rPr lang="ro-RO" sz="2000" b="1" dirty="0"/>
              <a:t>16. </a:t>
            </a:r>
            <a:r>
              <a:rPr lang="ro-RO" sz="2400" b="1" dirty="0"/>
              <a:t>P</a:t>
            </a:r>
            <a:r>
              <a:rPr lang="ro-RO" sz="2000" b="1" dirty="0"/>
              <a:t>reoţilor şi poporului întreg le-am grăit acestea: "Aşa zice Domnul: Nu ascultaţi cuvintele proorocilor voştri care vă proorocesc şi vă zic: Iată, curând vor fi întoarse de la Babilon vasele templului Domnului, că minciună vă proorocesc.  </a:t>
            </a:r>
          </a:p>
        </p:txBody>
      </p:sp>
      <p:sp>
        <p:nvSpPr>
          <p:cNvPr id="4" name="Rectangle 3"/>
          <p:cNvSpPr/>
          <p:nvPr/>
        </p:nvSpPr>
        <p:spPr>
          <a:xfrm>
            <a:off x="123207" y="103101"/>
            <a:ext cx="4363952" cy="400110"/>
          </a:xfrm>
          <a:prstGeom prst="rect">
            <a:avLst/>
          </a:prstGeom>
          <a:solidFill>
            <a:srgbClr val="00B050"/>
          </a:solidFill>
        </p:spPr>
        <p:txBody>
          <a:bodyPr wrap="none">
            <a:spAutoFit/>
          </a:bodyPr>
          <a:lstStyle/>
          <a:p>
            <a:r>
              <a:rPr lang="ro-RO" sz="2000" b="1" dirty="0" smtClean="0">
                <a:solidFill>
                  <a:schemeClr val="bg1"/>
                </a:solidFill>
              </a:rPr>
              <a:t>Ieremia vorbește preoţilor </a:t>
            </a:r>
            <a:r>
              <a:rPr lang="ro-RO" sz="2000" b="1" dirty="0">
                <a:solidFill>
                  <a:schemeClr val="bg1"/>
                </a:solidFill>
              </a:rPr>
              <a:t>şi poporului </a:t>
            </a:r>
          </a:p>
        </p:txBody>
      </p:sp>
    </p:spTree>
    <p:extLst>
      <p:ext uri="{BB962C8B-B14F-4D97-AF65-F5344CB8AC3E}">
        <p14:creationId xmlns:p14="http://schemas.microsoft.com/office/powerpoint/2010/main" xmlns="" val="171003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563978"/>
          </a:xfrm>
          <a:prstGeom prst="rect">
            <a:avLst/>
          </a:prstGeom>
        </p:spPr>
      </p:pic>
      <p:sp>
        <p:nvSpPr>
          <p:cNvPr id="3" name="Rectangle 2"/>
          <p:cNvSpPr/>
          <p:nvPr/>
        </p:nvSpPr>
        <p:spPr>
          <a:xfrm>
            <a:off x="8918844" y="100548"/>
            <a:ext cx="3079048" cy="400110"/>
          </a:xfrm>
          <a:prstGeom prst="rect">
            <a:avLst/>
          </a:prstGeom>
          <a:solidFill>
            <a:srgbClr val="00B050"/>
          </a:solidFill>
        </p:spPr>
        <p:txBody>
          <a:bodyPr wrap="none">
            <a:spAutoFit/>
          </a:bodyPr>
          <a:lstStyle/>
          <a:p>
            <a:r>
              <a:rPr lang="ro-RO" sz="2000" b="1" dirty="0">
                <a:solidFill>
                  <a:schemeClr val="bg1"/>
                </a:solidFill>
              </a:rPr>
              <a:t>Ieremia în fața împăratului </a:t>
            </a:r>
          </a:p>
        </p:txBody>
      </p:sp>
      <p:sp>
        <p:nvSpPr>
          <p:cNvPr id="4" name="Rectangle 3"/>
          <p:cNvSpPr/>
          <p:nvPr/>
        </p:nvSpPr>
        <p:spPr>
          <a:xfrm>
            <a:off x="0" y="5563978"/>
            <a:ext cx="12192000" cy="1138773"/>
          </a:xfrm>
          <a:prstGeom prst="rect">
            <a:avLst/>
          </a:prstGeom>
        </p:spPr>
        <p:txBody>
          <a:bodyPr wrap="square">
            <a:spAutoFit/>
          </a:bodyPr>
          <a:lstStyle/>
          <a:p>
            <a:r>
              <a:rPr lang="ro-RO" sz="2000" b="1" dirty="0"/>
              <a:t>17. </a:t>
            </a:r>
            <a:r>
              <a:rPr lang="ro-RO" sz="2400" b="1" dirty="0"/>
              <a:t>N</a:t>
            </a:r>
            <a:r>
              <a:rPr lang="ro-RO" sz="2000" b="1" dirty="0"/>
              <a:t>u-i ascultaţi, ci slujiţi regelui Babilonului şi veţi trăi. De ce să duceţi cetatea aceasta la pustiire? </a:t>
            </a:r>
          </a:p>
          <a:p>
            <a:r>
              <a:rPr lang="ro-RO" sz="2000" b="1" dirty="0" smtClean="0"/>
              <a:t>18</a:t>
            </a:r>
            <a:r>
              <a:rPr lang="ro-RO" sz="2000" b="1" dirty="0"/>
              <a:t>. </a:t>
            </a:r>
            <a:r>
              <a:rPr lang="ro-RO" sz="2400" b="1" dirty="0"/>
              <a:t>I</a:t>
            </a:r>
            <a:r>
              <a:rPr lang="ro-RO" sz="2000" b="1" dirty="0"/>
              <a:t>ar dacă sunt ei prooroci şi dacă au ei cuvântul Domnului, atunci să mijlocească înaintea Domnului Savaot ca vasele rămase în templul Domnului şi în casa regelui lui Iuda şi în Ierusalim să nu treacă la Babilon.  </a:t>
            </a:r>
          </a:p>
        </p:txBody>
      </p:sp>
    </p:spTree>
    <p:extLst>
      <p:ext uri="{BB962C8B-B14F-4D97-AF65-F5344CB8AC3E}">
        <p14:creationId xmlns:p14="http://schemas.microsoft.com/office/powerpoint/2010/main" xmlns="" val="83849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82005"/>
          </a:xfrm>
          <a:prstGeom prst="rect">
            <a:avLst/>
          </a:prstGeom>
        </p:spPr>
      </p:pic>
      <p:sp>
        <p:nvSpPr>
          <p:cNvPr id="3" name="Rectangle 2"/>
          <p:cNvSpPr/>
          <p:nvPr/>
        </p:nvSpPr>
        <p:spPr>
          <a:xfrm>
            <a:off x="10177726" y="4881895"/>
            <a:ext cx="1701876" cy="400110"/>
          </a:xfrm>
          <a:prstGeom prst="rect">
            <a:avLst/>
          </a:prstGeom>
          <a:solidFill>
            <a:srgbClr val="00B050"/>
          </a:solidFill>
        </p:spPr>
        <p:txBody>
          <a:bodyPr wrap="none">
            <a:spAutoFit/>
          </a:bodyPr>
          <a:lstStyle/>
          <a:p>
            <a:r>
              <a:rPr lang="ro-RO" sz="2000" b="1" dirty="0">
                <a:solidFill>
                  <a:schemeClr val="bg1"/>
                </a:solidFill>
              </a:rPr>
              <a:t>Baia de aramă</a:t>
            </a:r>
          </a:p>
        </p:txBody>
      </p:sp>
      <p:sp>
        <p:nvSpPr>
          <p:cNvPr id="4" name="Rectangle 3"/>
          <p:cNvSpPr/>
          <p:nvPr/>
        </p:nvSpPr>
        <p:spPr>
          <a:xfrm>
            <a:off x="0" y="5282005"/>
            <a:ext cx="12192000" cy="1446550"/>
          </a:xfrm>
          <a:prstGeom prst="rect">
            <a:avLst/>
          </a:prstGeom>
        </p:spPr>
        <p:txBody>
          <a:bodyPr wrap="square">
            <a:spAutoFit/>
          </a:bodyPr>
          <a:lstStyle/>
          <a:p>
            <a:r>
              <a:rPr lang="ro-RO" sz="2000" b="1" dirty="0"/>
              <a:t>19. </a:t>
            </a:r>
            <a:r>
              <a:rPr lang="ro-RO" sz="2400" b="1" dirty="0"/>
              <a:t>C</a:t>
            </a:r>
            <a:r>
              <a:rPr lang="ro-RO" sz="2000" b="1" dirty="0"/>
              <a:t>ă aşa zice Domnul Savaot de stâlpi, de baia cea de aramă, de postamente şi de celelalte lucruri care au rămas în cetatea aceasta, </a:t>
            </a:r>
            <a:endParaRPr lang="ro-RO" sz="2000" b="1" dirty="0" smtClean="0"/>
          </a:p>
          <a:p>
            <a:r>
              <a:rPr lang="ro-RO" sz="2000" b="1" dirty="0"/>
              <a:t>20. </a:t>
            </a:r>
            <a:r>
              <a:rPr lang="ro-RO" sz="2400" b="1" dirty="0"/>
              <a:t>Ş</a:t>
            </a:r>
            <a:r>
              <a:rPr lang="ro-RO" sz="2000" b="1" dirty="0"/>
              <a:t>i pe care Nabucodonosor, regele Babilonului, nu le-a luat când a dus din Ierusalim la Babilon pe Iehonia, fiul lui Ioiachim, regele lui Iuda, şi pe toţi îi însemnaţi din Iuda şi din Ierusalim;  </a:t>
            </a:r>
            <a:r>
              <a:rPr lang="ro-RO" sz="2000" b="1" dirty="0" smtClean="0"/>
              <a:t> </a:t>
            </a:r>
            <a:endParaRPr lang="ro-RO" sz="2000" b="1" dirty="0"/>
          </a:p>
        </p:txBody>
      </p:sp>
    </p:spTree>
    <p:extLst>
      <p:ext uri="{BB962C8B-B14F-4D97-AF65-F5344CB8AC3E}">
        <p14:creationId xmlns:p14="http://schemas.microsoft.com/office/powerpoint/2010/main" xmlns="" val="204648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371</Words>
  <Application>Microsoft Office PowerPoint</Application>
  <PresentationFormat>Custom</PresentationFormat>
  <Paragraphs>34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12</cp:revision>
  <dcterms:created xsi:type="dcterms:W3CDTF">2018-09-23T02:51:37Z</dcterms:created>
  <dcterms:modified xsi:type="dcterms:W3CDTF">2018-09-30T15:03:37Z</dcterms:modified>
</cp:coreProperties>
</file>