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9" d="100"/>
          <a:sy n="89" d="100"/>
        </p:scale>
        <p:origin x="168" y="78"/>
      </p:cViewPr>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389641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157157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158918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94843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244039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366927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384159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311053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11710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226643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43C06-63B6-4B1C-8E30-61CDF4A5C788}" type="datetimeFigureOut">
              <a:rPr lang="ro-RO" smtClean="0"/>
              <a:pPr/>
              <a:t>18.10.2018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257910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43C06-63B6-4B1C-8E30-61CDF4A5C788}" type="datetimeFigureOut">
              <a:rPr lang="ro-RO" smtClean="0"/>
              <a:pPr/>
              <a:t>18.10.2018</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98C18-8D82-48D8-A4D3-7A67F853F2A2}" type="slidenum">
              <a:rPr lang="ro-RO" smtClean="0"/>
              <a:pPr/>
              <a:t>‹#›</a:t>
            </a:fld>
            <a:endParaRPr lang="ro-RO"/>
          </a:p>
        </p:txBody>
      </p:sp>
    </p:spTree>
    <p:extLst>
      <p:ext uri="{BB962C8B-B14F-4D97-AF65-F5344CB8AC3E}">
        <p14:creationId xmlns:p14="http://schemas.microsoft.com/office/powerpoint/2010/main" xmlns="" val="391957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1107827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4270403"/>
          </a:xfrm>
          <a:prstGeom prst="rect">
            <a:avLst/>
          </a:prstGeom>
        </p:spPr>
      </p:pic>
      <p:sp>
        <p:nvSpPr>
          <p:cNvPr id="3" name="Rectangle 2"/>
          <p:cNvSpPr/>
          <p:nvPr/>
        </p:nvSpPr>
        <p:spPr>
          <a:xfrm>
            <a:off x="0" y="4270403"/>
            <a:ext cx="12192000" cy="2431435"/>
          </a:xfrm>
          <a:prstGeom prst="rect">
            <a:avLst/>
          </a:prstGeom>
        </p:spPr>
        <p:txBody>
          <a:bodyPr wrap="square">
            <a:spAutoFit/>
          </a:bodyPr>
          <a:lstStyle/>
          <a:p>
            <a:r>
              <a:rPr lang="ro-RO" sz="2000" b="1" dirty="0"/>
              <a:t>16. </a:t>
            </a:r>
            <a:r>
              <a:rPr lang="ro-RO" sz="2400" b="1" dirty="0"/>
              <a:t>A</a:t>
            </a:r>
            <a:r>
              <a:rPr lang="ro-RO" sz="2000" b="1" dirty="0"/>
              <a:t>poi m-a dus în curtea cea dinăuntru a templului Domnului şi iată la uşa templului Domnului, între pridvor şi jertfelnic, stăteau vreo douăzeci şi cinci de oameni cu spatele spre templul Domnului, iar cu feţele spre răsărit şi se închinau spre răsărit la soare.  </a:t>
            </a:r>
          </a:p>
          <a:p>
            <a:r>
              <a:rPr lang="ro-RO" sz="2000" b="1" dirty="0"/>
              <a:t>17. </a:t>
            </a:r>
            <a:r>
              <a:rPr lang="ro-RO" sz="2400" b="1" dirty="0"/>
              <a:t>Ş</a:t>
            </a:r>
            <a:r>
              <a:rPr lang="ro-RO" sz="2000" b="1" dirty="0"/>
              <a:t>i mi-a zis Domnul: "Vezi, fiul omului? Nu i-a ajuns casei lui Iuda să-şi facă astfel de urâciuni, ca acele pe care le fac aceştia aici, ci au umplut şi ţara de necredinţă, îndoit mâniindu-Mă. Iată ei apropie ramuri de nările lor.  </a:t>
            </a:r>
          </a:p>
          <a:p>
            <a:r>
              <a:rPr lang="ro-RO" sz="2000" b="1" dirty="0"/>
              <a:t>18. </a:t>
            </a:r>
            <a:r>
              <a:rPr lang="ro-RO" sz="2400" b="1" dirty="0"/>
              <a:t>D</a:t>
            </a:r>
            <a:r>
              <a:rPr lang="ro-RO" sz="2000" b="1" dirty="0"/>
              <a:t>e aceea şi Eu voi lucra cu urgie; ochiul Meu nu-i va cruţa, şi Eu nu Mă voi îndura. Chiar de ar striga ei cu glas mare la urechile Mele, nu-i voi auzi". </a:t>
            </a:r>
          </a:p>
        </p:txBody>
      </p:sp>
      <p:sp>
        <p:nvSpPr>
          <p:cNvPr id="5" name="Rectangle 4"/>
          <p:cNvSpPr/>
          <p:nvPr/>
        </p:nvSpPr>
        <p:spPr>
          <a:xfrm>
            <a:off x="1796237" y="3739186"/>
            <a:ext cx="3552383" cy="400110"/>
          </a:xfrm>
          <a:prstGeom prst="rect">
            <a:avLst/>
          </a:prstGeom>
          <a:solidFill>
            <a:srgbClr val="00B050"/>
          </a:solidFill>
        </p:spPr>
        <p:txBody>
          <a:bodyPr wrap="none">
            <a:spAutoFit/>
          </a:bodyPr>
          <a:lstStyle/>
          <a:p>
            <a:r>
              <a:rPr lang="ro-RO" sz="2000" b="1" dirty="0" smtClean="0">
                <a:solidFill>
                  <a:schemeClr val="bg1"/>
                </a:solidFill>
              </a:rPr>
              <a:t>Se </a:t>
            </a:r>
            <a:r>
              <a:rPr lang="ro-RO" sz="2000" b="1" dirty="0">
                <a:solidFill>
                  <a:schemeClr val="bg1"/>
                </a:solidFill>
              </a:rPr>
              <a:t>închinau spre răsărit la soare</a:t>
            </a:r>
          </a:p>
        </p:txBody>
      </p:sp>
    </p:spTree>
    <p:extLst>
      <p:ext uri="{BB962C8B-B14F-4D97-AF65-F5344CB8AC3E}">
        <p14:creationId xmlns:p14="http://schemas.microsoft.com/office/powerpoint/2010/main" xmlns="" val="304777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1"/>
          <p:cNvSpPr/>
          <p:nvPr/>
        </p:nvSpPr>
        <p:spPr>
          <a:xfrm>
            <a:off x="0" y="2551837"/>
            <a:ext cx="12192000" cy="1569660"/>
          </a:xfrm>
          <a:prstGeom prst="rect">
            <a:avLst/>
          </a:prstGeom>
        </p:spPr>
        <p:txBody>
          <a:bodyPr wrap="square">
            <a:spAutoFit/>
          </a:bodyPr>
          <a:lstStyle/>
          <a:p>
            <a:pPr algn="ctr"/>
            <a:r>
              <a:rPr lang="ro-RO" sz="2400" b="1" dirty="0" smtClean="0"/>
              <a:t>Când sufletul nostru este în întregime îndreptat spre Dumnezeu... toate întrebările încetează... Nu mai există decât o întrebare... Cum să dobândim pe Duhul Sfânt în noi şi să-L păstrăm...!</a:t>
            </a:r>
          </a:p>
          <a:p>
            <a:pPr algn="ctr"/>
            <a:r>
              <a:rPr lang="ro-RO" sz="2400" b="1" dirty="0" smtClean="0"/>
              <a:t> Profesor Gheorghe Donea</a:t>
            </a:r>
          </a:p>
          <a:p>
            <a:pPr algn="ctr"/>
            <a:r>
              <a:rPr lang="ro-RO" sz="2400" b="1" dirty="0" smtClean="0"/>
              <a:t>donea_gheorghe@yahoo.com </a:t>
            </a:r>
            <a:endParaRPr lang="ro-RO" sz="2400" b="1" dirty="0"/>
          </a:p>
        </p:txBody>
      </p:sp>
    </p:spTree>
    <p:extLst>
      <p:ext uri="{BB962C8B-B14F-4D97-AF65-F5344CB8AC3E}">
        <p14:creationId xmlns:p14="http://schemas.microsoft.com/office/powerpoint/2010/main" xmlns="" val="122006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905522"/>
          </a:xfrm>
          <a:prstGeom prst="rect">
            <a:avLst/>
          </a:prstGeom>
        </p:spPr>
      </p:pic>
      <p:sp>
        <p:nvSpPr>
          <p:cNvPr id="3" name="Rectangle 2"/>
          <p:cNvSpPr/>
          <p:nvPr/>
        </p:nvSpPr>
        <p:spPr>
          <a:xfrm>
            <a:off x="313045" y="242950"/>
            <a:ext cx="3264805" cy="400110"/>
          </a:xfrm>
          <a:prstGeom prst="rect">
            <a:avLst/>
          </a:prstGeom>
          <a:solidFill>
            <a:srgbClr val="00B050"/>
          </a:solidFill>
        </p:spPr>
        <p:txBody>
          <a:bodyPr wrap="none">
            <a:spAutoFit/>
          </a:bodyPr>
          <a:lstStyle/>
          <a:p>
            <a:r>
              <a:rPr lang="ro-RO" sz="2000" b="1" dirty="0">
                <a:solidFill>
                  <a:schemeClr val="bg1"/>
                </a:solidFill>
              </a:rPr>
              <a:t>Mâna Domnului Dumnezeu </a:t>
            </a:r>
            <a:r>
              <a:rPr lang="ro-RO" dirty="0"/>
              <a:t>  </a:t>
            </a:r>
          </a:p>
        </p:txBody>
      </p:sp>
      <p:sp>
        <p:nvSpPr>
          <p:cNvPr id="4" name="Rectangle 3"/>
          <p:cNvSpPr/>
          <p:nvPr/>
        </p:nvSpPr>
        <p:spPr>
          <a:xfrm>
            <a:off x="0" y="5905522"/>
            <a:ext cx="12192000" cy="769441"/>
          </a:xfrm>
          <a:prstGeom prst="rect">
            <a:avLst/>
          </a:prstGeom>
        </p:spPr>
        <p:txBody>
          <a:bodyPr wrap="square">
            <a:spAutoFit/>
          </a:bodyPr>
          <a:lstStyle/>
          <a:p>
            <a:r>
              <a:rPr lang="ro-RO" sz="2000" b="1" dirty="0"/>
              <a:t>1. </a:t>
            </a:r>
            <a:r>
              <a:rPr lang="ro-RO" sz="2400" b="1" dirty="0"/>
              <a:t>Î</a:t>
            </a:r>
            <a:r>
              <a:rPr lang="ro-RO" sz="2000" b="1" dirty="0"/>
              <a:t>n anul al şaselea de la robirea regelui Ioiachim, în cinci ale lunii a şasea, pe când şedeam eu în casa mea şi bătrânii lui Iuda şedeau înaintea mea, s-a lăsat peste mine mâna Domnului Dumnezeu.  </a:t>
            </a:r>
          </a:p>
        </p:txBody>
      </p:sp>
    </p:spTree>
    <p:extLst>
      <p:ext uri="{BB962C8B-B14F-4D97-AF65-F5344CB8AC3E}">
        <p14:creationId xmlns:p14="http://schemas.microsoft.com/office/powerpoint/2010/main" xmlns="" val="31469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5925689"/>
          </a:xfrm>
          <a:prstGeom prst="rect">
            <a:avLst/>
          </a:prstGeom>
        </p:spPr>
      </p:pic>
      <p:sp>
        <p:nvSpPr>
          <p:cNvPr id="3" name="Rectangle 2"/>
          <p:cNvSpPr/>
          <p:nvPr/>
        </p:nvSpPr>
        <p:spPr>
          <a:xfrm>
            <a:off x="0" y="5925689"/>
            <a:ext cx="12192000" cy="769441"/>
          </a:xfrm>
          <a:prstGeom prst="rect">
            <a:avLst/>
          </a:prstGeom>
        </p:spPr>
        <p:txBody>
          <a:bodyPr wrap="square">
            <a:spAutoFit/>
          </a:bodyPr>
          <a:lstStyle/>
          <a:p>
            <a:r>
              <a:rPr lang="ro-RO" sz="2000" b="1" dirty="0"/>
              <a:t>2. </a:t>
            </a:r>
            <a:r>
              <a:rPr lang="ro-RO" sz="2400" b="1" dirty="0"/>
              <a:t>Ş</a:t>
            </a:r>
            <a:r>
              <a:rPr lang="ro-RO" sz="2000" b="1" dirty="0"/>
              <a:t>i privind eu, am văzut un chip ca de om, de foc parcă; şi parcă de la brâul lui în jos era foc, iar de la brâul lui în sus era o strălucire, ca de metal în văpaie.  </a:t>
            </a:r>
          </a:p>
        </p:txBody>
      </p:sp>
      <p:sp>
        <p:nvSpPr>
          <p:cNvPr id="4" name="Rectangle 3"/>
          <p:cNvSpPr/>
          <p:nvPr/>
        </p:nvSpPr>
        <p:spPr>
          <a:xfrm>
            <a:off x="417137" y="243279"/>
            <a:ext cx="1330108" cy="400110"/>
          </a:xfrm>
          <a:prstGeom prst="rect">
            <a:avLst/>
          </a:prstGeom>
          <a:solidFill>
            <a:srgbClr val="00B050"/>
          </a:solidFill>
        </p:spPr>
        <p:txBody>
          <a:bodyPr wrap="none">
            <a:spAutoFit/>
          </a:bodyPr>
          <a:lstStyle/>
          <a:p>
            <a:r>
              <a:rPr lang="ro-RO" sz="2000" b="1" dirty="0">
                <a:solidFill>
                  <a:schemeClr val="bg1"/>
                </a:solidFill>
              </a:rPr>
              <a:t>Om de foc </a:t>
            </a:r>
          </a:p>
        </p:txBody>
      </p:sp>
    </p:spTree>
    <p:extLst>
      <p:ext uri="{BB962C8B-B14F-4D97-AF65-F5344CB8AC3E}">
        <p14:creationId xmlns:p14="http://schemas.microsoft.com/office/powerpoint/2010/main" xmlns="" val="368879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250656"/>
          </a:xfrm>
          <a:prstGeom prst="rect">
            <a:avLst/>
          </a:prstGeom>
        </p:spPr>
      </p:pic>
      <p:sp>
        <p:nvSpPr>
          <p:cNvPr id="3" name="Rectangle 2"/>
          <p:cNvSpPr/>
          <p:nvPr/>
        </p:nvSpPr>
        <p:spPr>
          <a:xfrm>
            <a:off x="7996493" y="113858"/>
            <a:ext cx="4117217" cy="400110"/>
          </a:xfrm>
          <a:prstGeom prst="rect">
            <a:avLst/>
          </a:prstGeom>
          <a:solidFill>
            <a:srgbClr val="00B050"/>
          </a:solidFill>
        </p:spPr>
        <p:txBody>
          <a:bodyPr wrap="none">
            <a:spAutoFit/>
          </a:bodyPr>
          <a:lstStyle/>
          <a:p>
            <a:r>
              <a:rPr lang="ro-RO" sz="2000" b="1" dirty="0">
                <a:solidFill>
                  <a:schemeClr val="bg1"/>
                </a:solidFill>
              </a:rPr>
              <a:t>Iezechiel vorbește bătrânilor lui Iuda </a:t>
            </a:r>
          </a:p>
        </p:txBody>
      </p:sp>
      <p:sp>
        <p:nvSpPr>
          <p:cNvPr id="4" name="Rectangle 3"/>
          <p:cNvSpPr/>
          <p:nvPr/>
        </p:nvSpPr>
        <p:spPr>
          <a:xfrm>
            <a:off x="0" y="5250656"/>
            <a:ext cx="12192000" cy="1446550"/>
          </a:xfrm>
          <a:prstGeom prst="rect">
            <a:avLst/>
          </a:prstGeom>
        </p:spPr>
        <p:txBody>
          <a:bodyPr wrap="square">
            <a:spAutoFit/>
          </a:bodyPr>
          <a:lstStyle/>
          <a:p>
            <a:r>
              <a:rPr lang="ro-RO" sz="2000" b="1" dirty="0"/>
              <a:t>3. </a:t>
            </a:r>
            <a:r>
              <a:rPr lang="ro-RO" sz="2400" b="1" dirty="0"/>
              <a:t>Ş</a:t>
            </a:r>
            <a:r>
              <a:rPr lang="ro-RO" sz="2000" b="1" dirty="0"/>
              <a:t>i a întins, parcă, acela un fel de mână, şi m-a apucat de părul capului meu şi m-a ridicat Duhul între pământ şi cer, şi m-a dus, în vedenii dumnezeieşti, la Ierusalim, la intrarea porţii dinăuntru, îndreptată spre miazănoapte, unde era aşezat idolul geloziei care stârneşte gelozia.  </a:t>
            </a:r>
            <a:endParaRPr lang="ro-RO" sz="2000" b="1" dirty="0" smtClean="0"/>
          </a:p>
          <a:p>
            <a:r>
              <a:rPr lang="ro-RO" sz="2000" b="1" dirty="0"/>
              <a:t>4. </a:t>
            </a:r>
            <a:r>
              <a:rPr lang="ro-RO" sz="2400" b="1" dirty="0"/>
              <a:t>Ş</a:t>
            </a:r>
            <a:r>
              <a:rPr lang="ro-RO" sz="2000" b="1" dirty="0"/>
              <a:t>i iată acolo era slava Dumnezeului lui Israel asemenea aceleia pe care o văzusem eu în câmp.  </a:t>
            </a:r>
          </a:p>
        </p:txBody>
      </p:sp>
    </p:spTree>
    <p:extLst>
      <p:ext uri="{BB962C8B-B14F-4D97-AF65-F5344CB8AC3E}">
        <p14:creationId xmlns:p14="http://schemas.microsoft.com/office/powerpoint/2010/main" xmlns="" val="393464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270821"/>
          </a:xfrm>
          <a:prstGeom prst="rect">
            <a:avLst/>
          </a:prstGeom>
        </p:spPr>
      </p:pic>
      <p:sp>
        <p:nvSpPr>
          <p:cNvPr id="3" name="Rectangle 2"/>
          <p:cNvSpPr/>
          <p:nvPr/>
        </p:nvSpPr>
        <p:spPr>
          <a:xfrm>
            <a:off x="0" y="5270821"/>
            <a:ext cx="12192000" cy="1446550"/>
          </a:xfrm>
          <a:prstGeom prst="rect">
            <a:avLst/>
          </a:prstGeom>
        </p:spPr>
        <p:txBody>
          <a:bodyPr wrap="square">
            <a:spAutoFit/>
          </a:bodyPr>
          <a:lstStyle/>
          <a:p>
            <a:r>
              <a:rPr lang="ro-RO" sz="2000" b="1" dirty="0"/>
              <a:t>5. </a:t>
            </a:r>
            <a:r>
              <a:rPr lang="ro-RO" sz="2400" b="1" dirty="0"/>
              <a:t>A</a:t>
            </a:r>
            <a:r>
              <a:rPr lang="ro-RO" sz="2000" b="1" dirty="0"/>
              <a:t>tunci mi-a zis Domnul: "Fiul omului, ridică-ţi ochii spre miazănoapte!" Şi mi-am ridicat ochii spre miazănoapte şi iată acel idol al geloziei era la uşa dinspre miazănoapte a altarului, la intrare.  </a:t>
            </a:r>
            <a:endParaRPr lang="ro-RO" sz="2000" b="1" dirty="0" smtClean="0"/>
          </a:p>
          <a:p>
            <a:r>
              <a:rPr lang="ro-RO" sz="2000" b="1" dirty="0"/>
              <a:t>6. </a:t>
            </a:r>
            <a:r>
              <a:rPr lang="ro-RO" sz="2400" b="1" dirty="0"/>
              <a:t>Ş</a:t>
            </a:r>
            <a:r>
              <a:rPr lang="ro-RO" sz="2000" b="1" dirty="0"/>
              <a:t>i mi-a zis Domnul: "Fiul omului, vezi ce fac ei? Vezi tu ce urâciuni mari face casa lui Israel aici, ca să Mă îndepărtez de locaşul Meu cel sfânt? Dar întoarce-te şi urâciuni şi mai mari vei vedea!"  </a:t>
            </a:r>
          </a:p>
        </p:txBody>
      </p:sp>
      <p:sp>
        <p:nvSpPr>
          <p:cNvPr id="4" name="Rectangle 3"/>
          <p:cNvSpPr/>
          <p:nvPr/>
        </p:nvSpPr>
        <p:spPr>
          <a:xfrm>
            <a:off x="364054" y="253708"/>
            <a:ext cx="1087990" cy="400110"/>
          </a:xfrm>
          <a:prstGeom prst="rect">
            <a:avLst/>
          </a:prstGeom>
          <a:solidFill>
            <a:srgbClr val="00B050"/>
          </a:solidFill>
        </p:spPr>
        <p:txBody>
          <a:bodyPr wrap="none">
            <a:spAutoFit/>
          </a:bodyPr>
          <a:lstStyle/>
          <a:p>
            <a:r>
              <a:rPr lang="ro-RO" sz="2000" b="1" dirty="0">
                <a:solidFill>
                  <a:schemeClr val="bg1"/>
                </a:solidFill>
              </a:rPr>
              <a:t>I</a:t>
            </a:r>
            <a:r>
              <a:rPr lang="ro-RO" sz="2000" b="1" dirty="0" smtClean="0">
                <a:solidFill>
                  <a:schemeClr val="bg1"/>
                </a:solidFill>
              </a:rPr>
              <a:t>dolatrie</a:t>
            </a:r>
            <a:endParaRPr lang="ro-RO" sz="2000" b="1" dirty="0">
              <a:solidFill>
                <a:schemeClr val="bg1"/>
              </a:solidFill>
            </a:endParaRPr>
          </a:p>
        </p:txBody>
      </p:sp>
    </p:spTree>
    <p:extLst>
      <p:ext uri="{BB962C8B-B14F-4D97-AF65-F5344CB8AC3E}">
        <p14:creationId xmlns:p14="http://schemas.microsoft.com/office/powerpoint/2010/main" xmlns="" val="212803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5905523"/>
          </a:xfrm>
          <a:prstGeom prst="rect">
            <a:avLst/>
          </a:prstGeom>
        </p:spPr>
      </p:pic>
      <p:sp>
        <p:nvSpPr>
          <p:cNvPr id="3" name="Rectangle 2"/>
          <p:cNvSpPr/>
          <p:nvPr/>
        </p:nvSpPr>
        <p:spPr>
          <a:xfrm>
            <a:off x="9522447" y="5305358"/>
            <a:ext cx="2327304" cy="400110"/>
          </a:xfrm>
          <a:prstGeom prst="rect">
            <a:avLst/>
          </a:prstGeom>
          <a:solidFill>
            <a:srgbClr val="00B050"/>
          </a:solidFill>
        </p:spPr>
        <p:txBody>
          <a:bodyPr wrap="none">
            <a:spAutoFit/>
          </a:bodyPr>
          <a:lstStyle/>
          <a:p>
            <a:r>
              <a:rPr lang="ro-RO" sz="2000" b="1" dirty="0">
                <a:solidFill>
                  <a:schemeClr val="bg1"/>
                </a:solidFill>
              </a:rPr>
              <a:t>O spărtură în perete</a:t>
            </a:r>
          </a:p>
        </p:txBody>
      </p:sp>
      <p:sp>
        <p:nvSpPr>
          <p:cNvPr id="4" name="Rectangle 3"/>
          <p:cNvSpPr/>
          <p:nvPr/>
        </p:nvSpPr>
        <p:spPr>
          <a:xfrm>
            <a:off x="0" y="5905523"/>
            <a:ext cx="12192000" cy="830997"/>
          </a:xfrm>
          <a:prstGeom prst="rect">
            <a:avLst/>
          </a:prstGeom>
        </p:spPr>
        <p:txBody>
          <a:bodyPr wrap="square">
            <a:spAutoFit/>
          </a:bodyPr>
          <a:lstStyle/>
          <a:p>
            <a:r>
              <a:rPr lang="ro-RO" sz="2000" b="1" dirty="0"/>
              <a:t>7. </a:t>
            </a:r>
            <a:r>
              <a:rPr lang="ro-RO" sz="2400" b="1" dirty="0"/>
              <a:t>A</a:t>
            </a:r>
            <a:r>
              <a:rPr lang="ro-RO" sz="2000" b="1" dirty="0"/>
              <a:t>poi m-a dus pe poartă în curte şi privind, am văzut o spărtură în perete.  </a:t>
            </a:r>
          </a:p>
          <a:p>
            <a:r>
              <a:rPr lang="ro-RO" sz="2000" b="1" dirty="0"/>
              <a:t>8. </a:t>
            </a:r>
            <a:r>
              <a:rPr lang="ro-RO" sz="2400" b="1" dirty="0"/>
              <a:t>Ş</a:t>
            </a:r>
            <a:r>
              <a:rPr lang="ro-RO" sz="2000" b="1" dirty="0"/>
              <a:t>i mi-a zis Domnul: "Fiul omului, sapă în perete!" Şi am săpat în perete şi iată am dat de un fel de uşă.  </a:t>
            </a:r>
          </a:p>
        </p:txBody>
      </p:sp>
    </p:spTree>
    <p:extLst>
      <p:ext uri="{BB962C8B-B14F-4D97-AF65-F5344CB8AC3E}">
        <p14:creationId xmlns:p14="http://schemas.microsoft.com/office/powerpoint/2010/main" xmlns="" val="28187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798833" cy="6766560"/>
          </a:xfrm>
          <a:prstGeom prst="rect">
            <a:avLst/>
          </a:prstGeom>
        </p:spPr>
      </p:pic>
      <p:sp>
        <p:nvSpPr>
          <p:cNvPr id="3" name="Rectangle 2"/>
          <p:cNvSpPr/>
          <p:nvPr/>
        </p:nvSpPr>
        <p:spPr>
          <a:xfrm>
            <a:off x="6949440" y="2722609"/>
            <a:ext cx="5023820" cy="2369880"/>
          </a:xfrm>
          <a:prstGeom prst="rect">
            <a:avLst/>
          </a:prstGeom>
        </p:spPr>
        <p:txBody>
          <a:bodyPr wrap="square">
            <a:spAutoFit/>
          </a:bodyPr>
          <a:lstStyle/>
          <a:p>
            <a:r>
              <a:rPr lang="ro-RO" sz="2000" b="1" dirty="0"/>
              <a:t>9. </a:t>
            </a:r>
            <a:r>
              <a:rPr lang="ro-RO" sz="2400" b="1" dirty="0"/>
              <a:t>Ş</a:t>
            </a:r>
            <a:r>
              <a:rPr lang="ro-RO" sz="2000" b="1" dirty="0"/>
              <a:t>i mi-a zis Domnul: "Intră şi vezi urâciunile cele dezgustătoare pe care le fac aceştia aici".  </a:t>
            </a:r>
          </a:p>
          <a:p>
            <a:r>
              <a:rPr lang="ro-RO" sz="2000" b="1" dirty="0"/>
              <a:t>10. </a:t>
            </a:r>
            <a:r>
              <a:rPr lang="ro-RO" sz="2400" b="1" dirty="0"/>
              <a:t>Ş</a:t>
            </a:r>
            <a:r>
              <a:rPr lang="ro-RO" sz="2000" b="1" dirty="0"/>
              <a:t>i am intrat şi am privit şi iată erau acolo tot felul de chipuri de târâtoare, de animale necurate şi de tot felul de idoli de ai casei lui Israel, zugrăviţi pe pereţi de jur împrejur.  </a:t>
            </a:r>
          </a:p>
        </p:txBody>
      </p:sp>
      <p:sp>
        <p:nvSpPr>
          <p:cNvPr id="4" name="Rectangle 3"/>
          <p:cNvSpPr/>
          <p:nvPr/>
        </p:nvSpPr>
        <p:spPr>
          <a:xfrm>
            <a:off x="1314017" y="221435"/>
            <a:ext cx="4814395" cy="400110"/>
          </a:xfrm>
          <a:prstGeom prst="rect">
            <a:avLst/>
          </a:prstGeom>
          <a:solidFill>
            <a:srgbClr val="00B050"/>
          </a:solidFill>
        </p:spPr>
        <p:txBody>
          <a:bodyPr wrap="none">
            <a:spAutoFit/>
          </a:bodyPr>
          <a:lstStyle/>
          <a:p>
            <a:r>
              <a:rPr lang="ro-RO" sz="2000" b="1" dirty="0" smtClean="0">
                <a:solidFill>
                  <a:schemeClr val="bg1"/>
                </a:solidFill>
              </a:rPr>
              <a:t>I</a:t>
            </a:r>
            <a:r>
              <a:rPr lang="it-IT" sz="2000" b="1" dirty="0" smtClean="0">
                <a:solidFill>
                  <a:schemeClr val="bg1"/>
                </a:solidFill>
              </a:rPr>
              <a:t>doli </a:t>
            </a:r>
            <a:r>
              <a:rPr lang="it-IT" sz="2000" b="1" dirty="0">
                <a:solidFill>
                  <a:schemeClr val="bg1"/>
                </a:solidFill>
              </a:rPr>
              <a:t>de ai casei lui Israel, zugrăviţi pe pereţi</a:t>
            </a:r>
            <a:endParaRPr lang="ro-RO" sz="2000" b="1" dirty="0">
              <a:solidFill>
                <a:schemeClr val="bg1"/>
              </a:solidFill>
            </a:endParaRPr>
          </a:p>
        </p:txBody>
      </p:sp>
    </p:spTree>
    <p:extLst>
      <p:ext uri="{BB962C8B-B14F-4D97-AF65-F5344CB8AC3E}">
        <p14:creationId xmlns:p14="http://schemas.microsoft.com/office/powerpoint/2010/main" xmlns="" val="359157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647765" cy="6858000"/>
          </a:xfrm>
          <a:prstGeom prst="rect">
            <a:avLst/>
          </a:prstGeom>
        </p:spPr>
      </p:pic>
      <p:sp>
        <p:nvSpPr>
          <p:cNvPr id="3" name="Rectangle 2"/>
          <p:cNvSpPr/>
          <p:nvPr/>
        </p:nvSpPr>
        <p:spPr>
          <a:xfrm>
            <a:off x="2823881" y="6331020"/>
            <a:ext cx="2601994" cy="400110"/>
          </a:xfrm>
          <a:prstGeom prst="rect">
            <a:avLst/>
          </a:prstGeom>
          <a:solidFill>
            <a:srgbClr val="00B050"/>
          </a:solidFill>
        </p:spPr>
        <p:txBody>
          <a:bodyPr wrap="none">
            <a:spAutoFit/>
          </a:bodyPr>
          <a:lstStyle/>
          <a:p>
            <a:r>
              <a:rPr lang="ro-RO" sz="2000" b="1" dirty="0">
                <a:solidFill>
                  <a:schemeClr val="bg1"/>
                </a:solidFill>
              </a:rPr>
              <a:t>Israel cultul amintirilor</a:t>
            </a:r>
          </a:p>
        </p:txBody>
      </p:sp>
      <p:sp>
        <p:nvSpPr>
          <p:cNvPr id="4" name="Rectangle 3"/>
          <p:cNvSpPr/>
          <p:nvPr/>
        </p:nvSpPr>
        <p:spPr>
          <a:xfrm>
            <a:off x="5769685" y="1720869"/>
            <a:ext cx="6096000" cy="3354765"/>
          </a:xfrm>
          <a:prstGeom prst="rect">
            <a:avLst/>
          </a:prstGeom>
        </p:spPr>
        <p:txBody>
          <a:bodyPr>
            <a:spAutoFit/>
          </a:bodyPr>
          <a:lstStyle/>
          <a:p>
            <a:r>
              <a:rPr lang="ro-RO" sz="2000" b="1" dirty="0"/>
              <a:t>11. </a:t>
            </a:r>
            <a:r>
              <a:rPr lang="ro-RO" sz="2400" b="1" dirty="0"/>
              <a:t>Î</a:t>
            </a:r>
            <a:r>
              <a:rPr lang="ro-RO" sz="2000" b="1" dirty="0"/>
              <a:t>naintea lor stăteau şaptezeci de bărbaţi din bătrânii casei lui Israel, având în mijloc pe Iaazania, fiul lui Şafan; fiecare din ei avea în mâini câte o cădelniţă şi un nor gros de fum de tămâie se ridica în sus. </a:t>
            </a:r>
            <a:endParaRPr lang="ro-RO" sz="2000" b="1" dirty="0" smtClean="0"/>
          </a:p>
          <a:p>
            <a:r>
              <a:rPr lang="ro-RO" sz="2000" b="1" dirty="0" smtClean="0"/>
              <a:t>12</a:t>
            </a:r>
            <a:r>
              <a:rPr lang="ro-RO" sz="2000" b="1" dirty="0"/>
              <a:t>. </a:t>
            </a:r>
            <a:r>
              <a:rPr lang="ro-RO" sz="2400" b="1" dirty="0"/>
              <a:t>Ş</a:t>
            </a:r>
            <a:r>
              <a:rPr lang="ro-RO" sz="2000" b="1" dirty="0"/>
              <a:t>i mi-a zis Domnul: "Fiul omului, vezi ce fac bătrânii casei lui Israel la întuneric, stând fiecare în cămara sa plină de chipuri? Că îşi zic: Domnul nu ne vede! A părăsit ţara Sa".  </a:t>
            </a:r>
          </a:p>
          <a:p>
            <a:r>
              <a:rPr lang="ro-RO" sz="2000" b="1" dirty="0"/>
              <a:t>13. </a:t>
            </a:r>
            <a:r>
              <a:rPr lang="ro-RO" sz="2400" b="1" dirty="0"/>
              <a:t>A</a:t>
            </a:r>
            <a:r>
              <a:rPr lang="ro-RO" sz="2000" b="1" dirty="0"/>
              <a:t>poi mi-a zis Domnul: "Întoarce-te şi vei vedea urâciuni încă şi mai mari, pe care le fac ei".  </a:t>
            </a:r>
          </a:p>
        </p:txBody>
      </p:sp>
    </p:spTree>
    <p:extLst>
      <p:ext uri="{BB962C8B-B14F-4D97-AF65-F5344CB8AC3E}">
        <p14:creationId xmlns:p14="http://schemas.microsoft.com/office/powerpoint/2010/main" xmlns="" val="154517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98372" cy="6858000"/>
          </a:xfrm>
          <a:prstGeom prst="rect">
            <a:avLst/>
          </a:prstGeom>
        </p:spPr>
      </p:pic>
      <p:sp>
        <p:nvSpPr>
          <p:cNvPr id="3" name="Rectangle 2"/>
          <p:cNvSpPr/>
          <p:nvPr/>
        </p:nvSpPr>
        <p:spPr>
          <a:xfrm>
            <a:off x="3705886" y="6127383"/>
            <a:ext cx="867353" cy="400110"/>
          </a:xfrm>
          <a:prstGeom prst="rect">
            <a:avLst/>
          </a:prstGeom>
          <a:solidFill>
            <a:srgbClr val="00B050"/>
          </a:solidFill>
        </p:spPr>
        <p:txBody>
          <a:bodyPr wrap="none">
            <a:spAutoFit/>
          </a:bodyPr>
          <a:lstStyle/>
          <a:p>
            <a:r>
              <a:rPr lang="ro-RO" sz="2000" b="1" dirty="0">
                <a:solidFill>
                  <a:schemeClr val="bg1"/>
                </a:solidFill>
              </a:rPr>
              <a:t>Tamuz</a:t>
            </a:r>
          </a:p>
        </p:txBody>
      </p:sp>
      <p:sp>
        <p:nvSpPr>
          <p:cNvPr id="4" name="Rectangle 3"/>
          <p:cNvSpPr/>
          <p:nvPr/>
        </p:nvSpPr>
        <p:spPr>
          <a:xfrm>
            <a:off x="5938221" y="2109311"/>
            <a:ext cx="6088828" cy="1754326"/>
          </a:xfrm>
          <a:prstGeom prst="rect">
            <a:avLst/>
          </a:prstGeom>
        </p:spPr>
        <p:txBody>
          <a:bodyPr wrap="square">
            <a:spAutoFit/>
          </a:bodyPr>
          <a:lstStyle/>
          <a:p>
            <a:r>
              <a:rPr lang="ro-RO" sz="2000" b="1" dirty="0"/>
              <a:t>14. </a:t>
            </a:r>
            <a:r>
              <a:rPr lang="ro-RO" sz="2400" b="1" dirty="0"/>
              <a:t>Ş</a:t>
            </a:r>
            <a:r>
              <a:rPr lang="ro-RO" sz="2000" b="1" dirty="0"/>
              <a:t>i m-a dus la uşa cea dinspre miazănoapte a templului Domnului, şi iată acolo şedeau nişte femei, care plângeau pe Tamuz.  </a:t>
            </a:r>
          </a:p>
          <a:p>
            <a:r>
              <a:rPr lang="ro-RO" sz="2000" b="1" dirty="0"/>
              <a:t>15. </a:t>
            </a:r>
            <a:r>
              <a:rPr lang="ro-RO" sz="2400" b="1" dirty="0"/>
              <a:t>Ş</a:t>
            </a:r>
            <a:r>
              <a:rPr lang="ro-RO" sz="2000" b="1" dirty="0"/>
              <a:t>i mi-a zis Domnul: "Vezi, fiul omului? Întoarce-te şi vei vedea încă şi mai mari urâciuni!" </a:t>
            </a:r>
            <a:endParaRPr lang="ro-RO" sz="2000" b="1" dirty="0" smtClean="0"/>
          </a:p>
        </p:txBody>
      </p:sp>
    </p:spTree>
    <p:extLst>
      <p:ext uri="{BB962C8B-B14F-4D97-AF65-F5344CB8AC3E}">
        <p14:creationId xmlns:p14="http://schemas.microsoft.com/office/powerpoint/2010/main" xmlns="" val="2947598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423</Words>
  <Application>Microsoft Office PowerPoint</Application>
  <PresentationFormat>Custom</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Donea Gheorghe</dc:creator>
  <cp:lastModifiedBy>A</cp:lastModifiedBy>
  <cp:revision>12</cp:revision>
  <dcterms:created xsi:type="dcterms:W3CDTF">2018-10-09T06:55:09Z</dcterms:created>
  <dcterms:modified xsi:type="dcterms:W3CDTF">2018-10-18T17:30:10Z</dcterms:modified>
</cp:coreProperties>
</file>