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o-RO"/>
              <a:t>Clic pentru editare stil titlu</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o-RO"/>
              <a:t>Clic pentru editare stil titlu</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5" name="Date Placeholder 4"/>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o-RO"/>
              <a:t>Clic pentru editare stil titlu</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o-RO"/>
              <a:t>Clic pentru editare stil titlu</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a:t>Editați stilurile de text coordonator</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o-RO"/>
              <a:t>Clic pentru editare stil titlu</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o-RO"/>
              <a:t>Clic pentru editare stil titlu</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o-RO"/>
              <a:t>Editați stilurile de text coordonator</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o-RO"/>
              <a:t>Clic pentru editare stil titlu</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o-RO"/>
              <a:t>Editați stilurile de text coordonator</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o-RO"/>
              <a:t>Clic pentru editare stil titlu</a:t>
            </a:r>
            <a:endParaRPr lang="en-US" dirty="0"/>
          </a:p>
        </p:txBody>
      </p:sp>
      <p:sp>
        <p:nvSpPr>
          <p:cNvPr id="3" name="Vertical Text Placeholder 2"/>
          <p:cNvSpPr>
            <a:spLocks noGrp="1"/>
          </p:cNvSpPr>
          <p:nvPr>
            <p:ph type="body" orient="vert" idx="1"/>
          </p:nvPr>
        </p:nvSpPr>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o-RO"/>
              <a:t>Clic pentru editare stil titlu</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dirty="0"/>
          </a:p>
        </p:txBody>
      </p:sp>
      <p:sp>
        <p:nvSpPr>
          <p:cNvPr id="3" name="Content Placeholder 2"/>
          <p:cNvSpPr>
            <a:spLocks noGrp="1"/>
          </p:cNvSpPr>
          <p:nvPr>
            <p:ph idx="1"/>
          </p:nvPr>
        </p:nvSpPr>
        <p:spPr/>
        <p:txBody>
          <a:bodyPr anchor="ct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o-RO"/>
              <a:t>Clic pentru editare stil titlu</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Editați stilurile de text coordonator</a:t>
            </a:r>
          </a:p>
        </p:txBody>
      </p:sp>
      <p:sp>
        <p:nvSpPr>
          <p:cNvPr id="4" name="Date Placeholder 3"/>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o-RO"/>
              <a:t>Clic pentru editare stil titlu</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a:t>Clic pentru editare stil titlu</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Editați stilurile de text coordonator</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o-RO"/>
              <a:t>Clic pentru editare stil titlu</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5" name="Date Placeholder 4"/>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o-RO"/>
              <a:t>Clic pentru editare stil titlu</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Editați stilurile de text coordonator</a:t>
            </a:r>
          </a:p>
        </p:txBody>
      </p:sp>
      <p:sp>
        <p:nvSpPr>
          <p:cNvPr id="5" name="Date Placeholder 4"/>
          <p:cNvSpPr>
            <a:spLocks noGrp="1"/>
          </p:cNvSpPr>
          <p:nvPr>
            <p:ph type="dt" sz="half" idx="10"/>
          </p:nvPr>
        </p:nvSpPr>
        <p:spPr/>
        <p:txBody>
          <a:bodyPr/>
          <a:lstStyle/>
          <a:p>
            <a:fld id="{B61BEF0D-F0BB-DE4B-95CE-6DB70DBA9567}" type="datetimeFigureOut">
              <a:rPr lang="en-US" dirty="0"/>
              <a:pPr/>
              <a:t>3/12/2017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o-RO"/>
              <a:t>Clic pentru editare stil titlu</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o-RO"/>
              <a:t>Editați stilurile de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3/12/2017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p:cNvSpPr>
            <a:spLocks noGrp="1"/>
          </p:cNvSpPr>
          <p:nvPr>
            <p:ph type="subTitle" idx="1"/>
          </p:nvPr>
        </p:nvSpPr>
        <p:spPr>
          <a:xfrm>
            <a:off x="8298656" y="5631655"/>
            <a:ext cx="3893344" cy="928689"/>
          </a:xfrm>
        </p:spPr>
        <p:txBody>
          <a:bodyPr>
            <a:normAutofit lnSpcReduction="10000"/>
          </a:bodyPr>
          <a:lstStyle/>
          <a:p>
            <a:r>
              <a:rPr lang="ro-RO" sz="2400">
                <a:solidFill>
                  <a:schemeClr val="accent6">
                    <a:lumMod val="75000"/>
                  </a:schemeClr>
                </a:solidFill>
              </a:rPr>
              <a:t>Panduru Loredana Iuliana </a:t>
            </a:r>
          </a:p>
          <a:p>
            <a:r>
              <a:rPr lang="ro-RO" sz="2400">
                <a:solidFill>
                  <a:schemeClr val="accent6">
                    <a:lumMod val="75000"/>
                  </a:schemeClr>
                </a:solidFill>
              </a:rPr>
              <a:t>Furtuna Oana Maria </a:t>
            </a:r>
          </a:p>
        </p:txBody>
      </p:sp>
      <p:sp>
        <p:nvSpPr>
          <p:cNvPr id="5" name="Titlu 4"/>
          <p:cNvSpPr>
            <a:spLocks noGrp="1"/>
          </p:cNvSpPr>
          <p:nvPr>
            <p:ph type="ctrTitle"/>
          </p:nvPr>
        </p:nvSpPr>
        <p:spPr>
          <a:xfrm>
            <a:off x="2547400" y="357187"/>
            <a:ext cx="8574622" cy="1579297"/>
          </a:xfrm>
        </p:spPr>
        <p:txBody>
          <a:bodyPr>
            <a:normAutofit/>
          </a:bodyPr>
          <a:lstStyle/>
          <a:p>
            <a:r>
              <a:rPr lang="ro-RO" sz="4800" i="1">
                <a:solidFill>
                  <a:schemeClr val="accent4">
                    <a:lumMod val="75000"/>
                  </a:schemeClr>
                </a:solidFill>
              </a:rPr>
              <a:t>Masuri de protectie a persoanelor in utilizarea curentului electric.</a:t>
            </a:r>
          </a:p>
        </p:txBody>
      </p:sp>
      <p:pic>
        <p:nvPicPr>
          <p:cNvPr id="2" name="Imagine 3"/>
          <p:cNvPicPr>
            <a:picLocks noChangeAspect="1"/>
          </p:cNvPicPr>
          <p:nvPr/>
        </p:nvPicPr>
        <p:blipFill>
          <a:blip r:embed="rId2"/>
          <a:stretch>
            <a:fillRect/>
          </a:stretch>
        </p:blipFill>
        <p:spPr>
          <a:xfrm>
            <a:off x="8058967" y="2050519"/>
            <a:ext cx="3637404" cy="3257022"/>
          </a:xfrm>
          <a:prstGeom prst="rect">
            <a:avLst/>
          </a:prstGeom>
        </p:spPr>
      </p:pic>
    </p:spTree>
    <p:extLst>
      <p:ext uri="{BB962C8B-B14F-4D97-AF65-F5344CB8AC3E}">
        <p14:creationId xmlns:p14="http://schemas.microsoft.com/office/powerpoint/2010/main" xmlns="" val="18818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12192000" cy="6858000"/>
          </a:xfrm>
          <a:prstGeom prst="rect">
            <a:avLst/>
          </a:prstGeom>
          <a:solidFill>
            <a:schemeClr val="bg1"/>
          </a:solidFill>
          <a:ln w="9525">
            <a:solidFill>
              <a:schemeClr val="tx1"/>
            </a:solidFill>
            <a:miter lim="800000"/>
            <a:headEnd/>
            <a:tailEnd/>
          </a:ln>
        </p:spPr>
        <p:txBody>
          <a:bodyPr wrap="none" anchor="ctr"/>
          <a:lstStyle/>
          <a:p>
            <a:endParaRPr lang="en-US"/>
          </a:p>
        </p:txBody>
      </p:sp>
      <p:pic>
        <p:nvPicPr>
          <p:cNvPr id="2051" name="Picture 4" descr="slidefinal"/>
          <p:cNvPicPr>
            <a:picLocks noChangeAspect="1" noChangeArrowheads="1"/>
          </p:cNvPicPr>
          <p:nvPr/>
        </p:nvPicPr>
        <p:blipFill>
          <a:blip r:embed="rId2"/>
          <a:srcRect/>
          <a:stretch>
            <a:fillRect/>
          </a:stretch>
        </p:blipFill>
        <p:spPr bwMode="auto">
          <a:xfrm>
            <a:off x="1625600" y="2362201"/>
            <a:ext cx="9042400" cy="176212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36686" y="0"/>
            <a:ext cx="10018713" cy="1004888"/>
          </a:xfrm>
        </p:spPr>
        <p:txBody>
          <a:bodyPr/>
          <a:lstStyle/>
          <a:p>
            <a:r>
              <a:rPr lang="ro-RO" i="1">
                <a:solidFill>
                  <a:schemeClr val="accent1">
                    <a:lumMod val="50000"/>
                  </a:schemeClr>
                </a:solidFill>
                <a:latin typeface="Bookman Old Style" panose="02050604050505020204" pitchFamily="18" charset="0"/>
              </a:rPr>
              <a:t>Curentul electric </a:t>
            </a:r>
          </a:p>
        </p:txBody>
      </p:sp>
      <p:sp>
        <p:nvSpPr>
          <p:cNvPr id="3" name="Substituent conținut 2"/>
          <p:cNvSpPr>
            <a:spLocks noGrp="1"/>
          </p:cNvSpPr>
          <p:nvPr>
            <p:ph idx="1"/>
          </p:nvPr>
        </p:nvSpPr>
        <p:spPr>
          <a:xfrm>
            <a:off x="1263256" y="0"/>
            <a:ext cx="10928744" cy="4602956"/>
          </a:xfrm>
        </p:spPr>
        <p:txBody>
          <a:bodyPr/>
          <a:lstStyle/>
          <a:p>
            <a:r>
              <a:rPr lang="ro-RO" b="1" i="0">
                <a:solidFill>
                  <a:srgbClr val="222222"/>
                </a:solidFill>
                <a:effectLst/>
                <a:latin typeface="Helvetica Neue"/>
              </a:rPr>
              <a:t>Cur</a:t>
            </a:r>
            <a:r>
              <a:rPr lang="az-Cyrl-AZ" b="1" i="0">
                <a:solidFill>
                  <a:srgbClr val="222222"/>
                </a:solidFill>
                <a:effectLst/>
                <a:latin typeface="Helvetica Neue"/>
              </a:rPr>
              <a:t>е</a:t>
            </a:r>
            <a:r>
              <a:rPr lang="ro-RO" b="1" i="0">
                <a:solidFill>
                  <a:srgbClr val="222222"/>
                </a:solidFill>
                <a:effectLst/>
                <a:latin typeface="Helvetica Neue"/>
              </a:rPr>
              <a:t>ntul electric</a:t>
            </a:r>
            <a:r>
              <a:rPr lang="ro-RO" b="0" i="0">
                <a:solidFill>
                  <a:srgbClr val="222222"/>
                </a:solidFill>
                <a:effectLst/>
                <a:latin typeface="Helvetica Neue"/>
              </a:rPr>
              <a:t> reprezintă deplasarea dirijată a sarcinilor electrice. </a:t>
            </a:r>
          </a:p>
          <a:p>
            <a:r>
              <a:rPr lang="ro-RO"/>
              <a:t>Curentul electric poate produce accidente usoare sau foarte grave, atunci cand utilizarea instalatiilor electrice se face necorespunzator sau daca acestea sunt defecte</a:t>
            </a:r>
          </a:p>
        </p:txBody>
      </p:sp>
      <p:pic>
        <p:nvPicPr>
          <p:cNvPr id="4" name="Imagine 4"/>
          <p:cNvPicPr>
            <a:picLocks noChangeAspect="1"/>
          </p:cNvPicPr>
          <p:nvPr/>
        </p:nvPicPr>
        <p:blipFill>
          <a:blip r:embed="rId2"/>
          <a:stretch>
            <a:fillRect/>
          </a:stretch>
        </p:blipFill>
        <p:spPr>
          <a:xfrm>
            <a:off x="6446042" y="3488531"/>
            <a:ext cx="5391467" cy="2964657"/>
          </a:xfrm>
          <a:prstGeom prst="rect">
            <a:avLst/>
          </a:prstGeom>
        </p:spPr>
      </p:pic>
    </p:spTree>
    <p:extLst>
      <p:ext uri="{BB962C8B-B14F-4D97-AF65-F5344CB8AC3E}">
        <p14:creationId xmlns:p14="http://schemas.microsoft.com/office/powerpoint/2010/main" xmlns="" val="205105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Evitarea pericolului de electrocutare</a:t>
            </a:r>
          </a:p>
        </p:txBody>
      </p:sp>
      <p:sp>
        <p:nvSpPr>
          <p:cNvPr id="5" name="Substituent conținut 4"/>
          <p:cNvSpPr>
            <a:spLocks noGrp="1"/>
          </p:cNvSpPr>
          <p:nvPr>
            <p:ph idx="1"/>
          </p:nvPr>
        </p:nvSpPr>
        <p:spPr>
          <a:xfrm>
            <a:off x="1484310" y="1047749"/>
            <a:ext cx="10018713" cy="3595689"/>
          </a:xfrm>
        </p:spPr>
        <p:txBody>
          <a:bodyPr/>
          <a:lstStyle/>
          <a:p>
            <a:r>
              <a:rPr lang="ro-RO" b="0" i="0">
                <a:solidFill>
                  <a:schemeClr val="accent4"/>
                </a:solidFill>
                <a:effectLst/>
                <a:latin typeface="Open Sans"/>
              </a:rPr>
              <a:t>Electrocutarea</a:t>
            </a:r>
            <a:r>
              <a:rPr lang="ro-RO" b="0" i="0">
                <a:solidFill>
                  <a:srgbClr val="404040"/>
                </a:solidFill>
                <a:effectLst/>
                <a:latin typeface="Open Sans"/>
              </a:rPr>
              <a:t> – este efectul fiziologic determinat de trecerea curentului electric prin corpul omenesc.</a:t>
            </a:r>
          </a:p>
          <a:p>
            <a:r>
              <a:rPr lang="ro-RO" b="0" i="0">
                <a:solidFill>
                  <a:srgbClr val="333333"/>
                </a:solidFill>
                <a:effectLst/>
                <a:latin typeface="Arial" panose="020B0604020202020204" pitchFamily="34" charset="0"/>
              </a:rPr>
              <a:t>Electrocutarile sunt provocate prin atingere directa sau atingere indirecta.</a:t>
            </a:r>
            <a:endParaRPr lang="ro-RO"/>
          </a:p>
        </p:txBody>
      </p:sp>
      <p:pic>
        <p:nvPicPr>
          <p:cNvPr id="6" name="Imagine 6"/>
          <p:cNvPicPr>
            <a:picLocks noChangeAspect="1"/>
          </p:cNvPicPr>
          <p:nvPr/>
        </p:nvPicPr>
        <p:blipFill>
          <a:blip r:embed="rId2"/>
          <a:stretch>
            <a:fillRect/>
          </a:stretch>
        </p:blipFill>
        <p:spPr>
          <a:xfrm>
            <a:off x="8295480" y="3783498"/>
            <a:ext cx="2717801" cy="2758568"/>
          </a:xfrm>
          <a:prstGeom prst="rect">
            <a:avLst/>
          </a:prstGeom>
        </p:spPr>
      </p:pic>
    </p:spTree>
    <p:extLst>
      <p:ext uri="{BB962C8B-B14F-4D97-AF65-F5344CB8AC3E}">
        <p14:creationId xmlns:p14="http://schemas.microsoft.com/office/powerpoint/2010/main" xmlns="" val="122307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84311" y="0"/>
            <a:ext cx="10018713" cy="1654969"/>
          </a:xfrm>
        </p:spPr>
        <p:txBody>
          <a:bodyPr>
            <a:normAutofit fontScale="90000"/>
          </a:bodyPr>
          <a:lstStyle/>
          <a:p>
            <a:r>
              <a:rPr lang="ro-RO">
                <a:solidFill>
                  <a:schemeClr val="accent1">
                    <a:lumMod val="50000"/>
                  </a:schemeClr>
                </a:solidFill>
              </a:rPr>
              <a:t>Masurile tehnice pentru protectia impotriva electrocutarii prin atingere directa sunt urmatoarele:</a:t>
            </a:r>
          </a:p>
        </p:txBody>
      </p:sp>
      <p:sp>
        <p:nvSpPr>
          <p:cNvPr id="3" name="Substituent conținut 2"/>
          <p:cNvSpPr>
            <a:spLocks noGrp="1"/>
          </p:cNvSpPr>
          <p:nvPr>
            <p:ph idx="1"/>
          </p:nvPr>
        </p:nvSpPr>
        <p:spPr>
          <a:xfrm>
            <a:off x="1662904" y="1785938"/>
            <a:ext cx="10018713" cy="4500561"/>
          </a:xfrm>
        </p:spPr>
        <p:txBody>
          <a:bodyPr>
            <a:normAutofit fontScale="85000" lnSpcReduction="20000"/>
          </a:bodyPr>
          <a:lstStyle/>
          <a:p>
            <a:pPr marL="457200" indent="-457200">
              <a:buFont typeface="+mj-lt"/>
              <a:buAutoNum type="arabicPeriod"/>
            </a:pPr>
            <a:r>
              <a:rPr lang="ro-RO"/>
              <a:t>Acoperiri cu materiale electroizolante ale partilor active (izolarea de protectie) ale instalatiilor si echipamentelor electrice;</a:t>
            </a:r>
            <a:br>
              <a:rPr lang="ro-RO"/>
            </a:br>
            <a:endParaRPr lang="ro-RO"/>
          </a:p>
          <a:p>
            <a:pPr marL="457200" indent="-457200">
              <a:buFont typeface="+mj-lt"/>
              <a:buAutoNum type="arabicPeriod"/>
            </a:pPr>
            <a:r>
              <a:rPr lang="ro-RO"/>
              <a:t> Inchideri in carcase sau acoperiricu invelisuri exterioare;</a:t>
            </a:r>
            <a:br>
              <a:rPr lang="ro-RO"/>
            </a:br>
            <a:r>
              <a:rPr lang="ro-RO"/>
              <a:t> </a:t>
            </a:r>
          </a:p>
          <a:p>
            <a:pPr marL="457200" indent="-457200">
              <a:buFont typeface="+mj-lt"/>
              <a:buAutoNum type="arabicPeriod"/>
            </a:pPr>
            <a:r>
              <a:rPr lang="ro-RO"/>
              <a:t> Ingradiri;</a:t>
            </a:r>
            <a:br>
              <a:rPr lang="ro-RO"/>
            </a:br>
            <a:endParaRPr lang="ro-RO"/>
          </a:p>
          <a:p>
            <a:pPr marL="457200" indent="-457200">
              <a:buFont typeface="+mj-lt"/>
              <a:buAutoNum type="arabicPeriod"/>
            </a:pPr>
            <a:r>
              <a:rPr lang="ro-RO"/>
              <a:t> Protectia prin amplasare in locuri inaccesibile prin asigurarea unor distante minime de securitate;</a:t>
            </a:r>
            <a:br>
              <a:rPr lang="ro-RO"/>
            </a:br>
            <a:endParaRPr lang="ro-RO"/>
          </a:p>
          <a:p>
            <a:pPr marL="457200" indent="-457200">
              <a:buFont typeface="+mj-lt"/>
              <a:buAutoNum type="arabicPeriod"/>
            </a:pPr>
            <a:r>
              <a:rPr lang="ro-RO"/>
              <a:t> Scoaterea de sub tensiune a instalatiei sau echipamentului electric la care urmeaza a se efectua lucrari si verificarea lipsei de tentiune;</a:t>
            </a:r>
            <a:br>
              <a:rPr lang="ro-RO"/>
            </a:br>
            <a:r>
              <a:rPr lang="ro-RO"/>
              <a:t> </a:t>
            </a:r>
          </a:p>
          <a:p>
            <a:pPr marL="457200" indent="-457200">
              <a:buFont typeface="+mj-lt"/>
              <a:buAutoNum type="arabicPeriod"/>
            </a:pPr>
            <a:r>
              <a:rPr lang="ro-RO"/>
              <a:t>Folosirea mijloacelor de protectie electroizolante;</a:t>
            </a:r>
          </a:p>
        </p:txBody>
      </p:sp>
    </p:spTree>
    <p:extLst>
      <p:ext uri="{BB962C8B-B14F-4D97-AF65-F5344CB8AC3E}">
        <p14:creationId xmlns:p14="http://schemas.microsoft.com/office/powerpoint/2010/main" xmlns="" val="332104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84311" y="0"/>
            <a:ext cx="10788649" cy="845344"/>
          </a:xfrm>
        </p:spPr>
        <p:txBody>
          <a:bodyPr>
            <a:normAutofit fontScale="90000"/>
          </a:bodyPr>
          <a:lstStyle/>
          <a:p>
            <a:r>
              <a:rPr lang="ro-RO">
                <a:solidFill>
                  <a:schemeClr val="accent1">
                    <a:lumMod val="50000"/>
                  </a:schemeClr>
                </a:solidFill>
              </a:rPr>
              <a:t>Masurile de protectie pentru atingerea indirecta pot fi:</a:t>
            </a:r>
          </a:p>
        </p:txBody>
      </p:sp>
      <p:sp>
        <p:nvSpPr>
          <p:cNvPr id="3" name="Substituent conținut 2"/>
          <p:cNvSpPr>
            <a:spLocks noGrp="1"/>
          </p:cNvSpPr>
          <p:nvPr>
            <p:ph idx="1"/>
          </p:nvPr>
        </p:nvSpPr>
        <p:spPr>
          <a:xfrm>
            <a:off x="1579561" y="845344"/>
            <a:ext cx="10421940" cy="5584031"/>
          </a:xfrm>
        </p:spPr>
        <p:txBody>
          <a:bodyPr>
            <a:normAutofit lnSpcReduction="10000"/>
          </a:bodyPr>
          <a:lstStyle/>
          <a:p>
            <a:pPr marL="457200" indent="-457200">
              <a:buFont typeface="+mj-lt"/>
              <a:buAutoNum type="arabicPeriod"/>
            </a:pPr>
            <a:r>
              <a:rPr lang="ro-RO"/>
              <a:t>Folosirea tensiunilor foarte joase de securitate;</a:t>
            </a:r>
            <a:br>
              <a:rPr lang="ro-RO"/>
            </a:br>
            <a:endParaRPr lang="ro-RO"/>
          </a:p>
          <a:p>
            <a:pPr marL="457200" indent="-457200">
              <a:buFont typeface="+mj-lt"/>
              <a:buAutoNum type="arabicPeriod"/>
            </a:pPr>
            <a:r>
              <a:rPr lang="ro-RO"/>
              <a:t>Legarea la nulul de protectie;</a:t>
            </a:r>
            <a:br>
              <a:rPr lang="ro-RO"/>
            </a:br>
            <a:r>
              <a:rPr lang="ro-RO"/>
              <a:t> </a:t>
            </a:r>
          </a:p>
          <a:p>
            <a:pPr marL="457200" indent="-457200">
              <a:buFont typeface="+mj-lt"/>
              <a:buAutoNum type="arabicPeriod"/>
            </a:pPr>
            <a:r>
              <a:rPr lang="ro-RO"/>
              <a:t>Legarea la pamant;</a:t>
            </a:r>
            <a:br>
              <a:rPr lang="ro-RO"/>
            </a:br>
            <a:endParaRPr lang="ro-RO"/>
          </a:p>
          <a:p>
            <a:pPr marL="457200" indent="-457200">
              <a:buFont typeface="+mj-lt"/>
              <a:buAutoNum type="arabicPeriod"/>
            </a:pPr>
            <a:r>
              <a:rPr lang="ro-RO"/>
              <a:t> Izolarea suplimentara de protectie, aplicata utilajului atunci cand se fabrica;</a:t>
            </a:r>
            <a:br>
              <a:rPr lang="ro-RO"/>
            </a:br>
            <a:r>
              <a:rPr lang="ro-RO"/>
              <a:t> </a:t>
            </a:r>
          </a:p>
          <a:p>
            <a:pPr marL="457200" indent="-457200">
              <a:buFont typeface="+mj-lt"/>
              <a:buAutoNum type="arabicPeriod"/>
            </a:pPr>
            <a:r>
              <a:rPr lang="ro-RO"/>
              <a:t>Izolarea amplasamentului;</a:t>
            </a:r>
            <a:br>
              <a:rPr lang="ro-RO"/>
            </a:br>
            <a:endParaRPr lang="ro-RO"/>
          </a:p>
          <a:p>
            <a:pPr marL="457200" indent="-457200">
              <a:buFont typeface="+mj-lt"/>
              <a:buAutoNum type="arabicPeriod"/>
            </a:pPr>
            <a:r>
              <a:rPr lang="ro-RO"/>
              <a:t>Egalizarea si/sau dirijarea potentialelor;</a:t>
            </a:r>
            <a:br>
              <a:rPr lang="ro-RO"/>
            </a:br>
            <a:endParaRPr lang="ro-RO"/>
          </a:p>
          <a:p>
            <a:pPr marL="457200" indent="-457200">
              <a:buFont typeface="+mj-lt"/>
              <a:buAutoNum type="arabicPeriod"/>
            </a:pPr>
            <a:r>
              <a:rPr lang="ro-RO"/>
              <a:t>Folosirea mijloacelor de protectie electroizolante </a:t>
            </a:r>
          </a:p>
        </p:txBody>
      </p:sp>
    </p:spTree>
    <p:extLst>
      <p:ext uri="{BB962C8B-B14F-4D97-AF65-F5344CB8AC3E}">
        <p14:creationId xmlns:p14="http://schemas.microsoft.com/office/powerpoint/2010/main" xmlns="" val="44572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84309" y="233362"/>
            <a:ext cx="10018713" cy="885825"/>
          </a:xfrm>
        </p:spPr>
        <p:txBody>
          <a:bodyPr>
            <a:normAutofit fontScale="90000"/>
          </a:bodyPr>
          <a:lstStyle/>
          <a:p>
            <a:r>
              <a:rPr lang="ro-RO" i="0" cap="all">
                <a:solidFill>
                  <a:schemeClr val="accent6">
                    <a:lumMod val="75000"/>
                  </a:schemeClr>
                </a:solidFill>
                <a:effectLst/>
                <a:latin typeface="Tahoma" panose="020B0604030504040204" pitchFamily="34" charset="0"/>
              </a:rPr>
              <a:t>PRIMUL AJUTOR ÎN CAZ DE ELECTROCUTARE</a:t>
            </a:r>
            <a:r>
              <a:rPr lang="ro-RO" i="0" cap="all">
                <a:solidFill>
                  <a:srgbClr val="000000"/>
                </a:solidFill>
                <a:effectLst/>
                <a:latin typeface="Tahoma" panose="020B0604030504040204" pitchFamily="34" charset="0"/>
              </a:rPr>
              <a:t/>
            </a:r>
            <a:br>
              <a:rPr lang="ro-RO" i="0" cap="all">
                <a:solidFill>
                  <a:srgbClr val="000000"/>
                </a:solidFill>
                <a:effectLst/>
                <a:latin typeface="Tahoma" panose="020B0604030504040204" pitchFamily="34" charset="0"/>
              </a:rPr>
            </a:br>
            <a:endParaRPr lang="ro-RO"/>
          </a:p>
        </p:txBody>
      </p:sp>
      <p:sp>
        <p:nvSpPr>
          <p:cNvPr id="3" name="Substituent conținut 2"/>
          <p:cNvSpPr>
            <a:spLocks noGrp="1"/>
          </p:cNvSpPr>
          <p:nvPr>
            <p:ph idx="1"/>
          </p:nvPr>
        </p:nvSpPr>
        <p:spPr>
          <a:xfrm>
            <a:off x="1484309" y="904875"/>
            <a:ext cx="10018713" cy="5572125"/>
          </a:xfrm>
        </p:spPr>
        <p:txBody>
          <a:bodyPr>
            <a:normAutofit/>
          </a:bodyPr>
          <a:lstStyle/>
          <a:p>
            <a:r>
              <a:rPr lang="ro-RO" sz="1800" b="0" i="0">
                <a:solidFill>
                  <a:srgbClr val="000000"/>
                </a:solidFill>
                <a:effectLst/>
                <a:latin typeface="Times New Roman" panose="02020603050405020304" pitchFamily="18" charset="0"/>
              </a:rPr>
              <a:t>  </a:t>
            </a:r>
            <a:r>
              <a:rPr lang="ro-RO" sz="1800" b="0" i="0">
                <a:solidFill>
                  <a:srgbClr val="000000"/>
                </a:solidFill>
                <a:effectLst/>
                <a:latin typeface="Tahoma" panose="020B0604030504040204" pitchFamily="34" charset="0"/>
              </a:rPr>
              <a:t>Daca pacientul este constient: se pozitioneaza pe o parte, se inveleste cu o patura sau cu folia termoizolanta din trusa de prim-ajutor, se panseaza steril arsurile cutanate si se imobilizeaza fracturile dupa care se transporta la cea mai apropiata unitate spitaliceasca pentru evaluare si continuarea terapiei.</a:t>
            </a:r>
            <a:endParaRPr lang="ro-RO" b="0" i="0">
              <a:solidFill>
                <a:srgbClr val="000000"/>
              </a:solidFill>
              <a:effectLst/>
              <a:latin typeface="Tahoma" panose="020B0604030504040204" pitchFamily="34" charset="0"/>
            </a:endParaRPr>
          </a:p>
          <a:p>
            <a:r>
              <a:rPr lang="ro-RO" sz="1800" b="0" i="0">
                <a:solidFill>
                  <a:srgbClr val="000000"/>
                </a:solidFill>
                <a:effectLst/>
                <a:latin typeface="Times New Roman" panose="02020603050405020304" pitchFamily="18" charset="0"/>
              </a:rPr>
              <a:t> </a:t>
            </a:r>
            <a:r>
              <a:rPr lang="ro-RO" sz="1800" b="0" i="0">
                <a:solidFill>
                  <a:srgbClr val="000000"/>
                </a:solidFill>
                <a:effectLst/>
                <a:latin typeface="Tahoma" panose="020B0604030504040204" pitchFamily="34" charset="0"/>
              </a:rPr>
              <a:t>Daca pacientul este inconstient si prezinta lipsa respiratiei spontane si a pulsului la carotide se incepe resuscitarea cardio-respiratorie: masaj cardiac extern si respiratie gura la gura (5 compresii pe torace alternativ cu 2 respiratii gura la gura), care nu se va intrerupe pana la sosirea unui echipaj dotat cu echipament corespunzator pentru sustinerea functiilor vitale (ambulanta de reanimare);</a:t>
            </a:r>
            <a:endParaRPr lang="ro-RO" b="0" i="0">
              <a:solidFill>
                <a:srgbClr val="000000"/>
              </a:solidFill>
              <a:effectLst/>
              <a:latin typeface="Tahoma" panose="020B0604030504040204" pitchFamily="34" charset="0"/>
            </a:endParaRPr>
          </a:p>
          <a:p>
            <a:r>
              <a:rPr lang="ro-RO" sz="1800" b="0" i="0">
                <a:solidFill>
                  <a:srgbClr val="000000"/>
                </a:solidFill>
                <a:effectLst/>
                <a:latin typeface="Tahoma" panose="020B0604030504040204" pitchFamily="34" charset="0"/>
              </a:rPr>
              <a:t>Daca pacientul prezinta respiratie spontana si puls, se pozitioneaza pe o parte sau in pozitia laterala de securitate si se procedeaza ca la punctul 1, adica se supravegheaza tot timpul activitatea respiratorie si cardiaca.</a:t>
            </a:r>
            <a:endParaRPr lang="ro-RO" b="0" i="0">
              <a:solidFill>
                <a:srgbClr val="000000"/>
              </a:solidFill>
              <a:effectLst/>
              <a:latin typeface="Tahoma" panose="020B0604030504040204" pitchFamily="34" charset="0"/>
            </a:endParaRPr>
          </a:p>
          <a:p>
            <a:r>
              <a:rPr lang="ro-RO" b="0" i="0">
                <a:solidFill>
                  <a:srgbClr val="000000"/>
                </a:solidFill>
                <a:effectLst/>
                <a:latin typeface="Tahoma" panose="020B0604030504040204" pitchFamily="34" charset="0"/>
              </a:rPr>
              <a:t> </a:t>
            </a:r>
            <a:r>
              <a:rPr lang="ro-RO" sz="1800" b="0" i="0">
                <a:solidFill>
                  <a:srgbClr val="000000"/>
                </a:solidFill>
                <a:effectLst/>
                <a:latin typeface="Tahoma" panose="020B0604030504040204" pitchFamily="34" charset="0"/>
              </a:rPr>
              <a:t>Gravidele electrocutate se transporta obligatoriu la spital pentru evaluare chiar daca nu prezinta vreo tulburare oricare ar fi ea (risc de moarte fetala).</a:t>
            </a:r>
            <a:endParaRPr lang="ro-RO" b="0" i="0">
              <a:solidFill>
                <a:srgbClr val="000000"/>
              </a:solidFill>
              <a:effectLst/>
              <a:latin typeface="Tahoma" panose="020B0604030504040204" pitchFamily="34" charset="0"/>
            </a:endParaRPr>
          </a:p>
        </p:txBody>
      </p:sp>
    </p:spTree>
    <p:extLst>
      <p:ext uri="{BB962C8B-B14F-4D97-AF65-F5344CB8AC3E}">
        <p14:creationId xmlns:p14="http://schemas.microsoft.com/office/powerpoint/2010/main" xmlns="" val="4166525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412873" y="0"/>
            <a:ext cx="10018713" cy="1052513"/>
          </a:xfrm>
        </p:spPr>
        <p:txBody>
          <a:bodyPr>
            <a:normAutofit fontScale="90000"/>
          </a:bodyPr>
          <a:lstStyle/>
          <a:p>
            <a:r>
              <a:rPr lang="ro-RO" b="0" i="0">
                <a:solidFill>
                  <a:srgbClr val="333333"/>
                </a:solidFill>
                <a:effectLst/>
                <a:latin typeface="Roboto"/>
              </a:rPr>
              <a:t>     Efectele curentului electic asupra mediului</a:t>
            </a:r>
            <a:endParaRPr lang="ro-RO"/>
          </a:p>
        </p:txBody>
      </p:sp>
      <p:sp>
        <p:nvSpPr>
          <p:cNvPr id="3" name="Substituent conținut 2"/>
          <p:cNvSpPr>
            <a:spLocks noGrp="1"/>
          </p:cNvSpPr>
          <p:nvPr>
            <p:ph idx="1"/>
          </p:nvPr>
        </p:nvSpPr>
        <p:spPr>
          <a:xfrm>
            <a:off x="1639090" y="1219200"/>
            <a:ext cx="10018713" cy="5286375"/>
          </a:xfrm>
        </p:spPr>
        <p:txBody>
          <a:bodyPr/>
          <a:lstStyle/>
          <a:p>
            <a:r>
              <a:rPr lang="ro-RO" b="0" i="0">
                <a:solidFill>
                  <a:srgbClr val="333333"/>
                </a:solidFill>
                <a:effectLst/>
                <a:latin typeface="Arial" panose="020B0604020202020204" pitchFamily="34" charset="0"/>
              </a:rPr>
              <a:t>Cel mai mare procent din energia electrica consumata de catre omenire este produs prin arderea combustibililor fosili.</a:t>
            </a:r>
          </a:p>
          <a:p>
            <a:r>
              <a:rPr lang="ro-RO" b="0" i="0">
                <a:solidFill>
                  <a:srgbClr val="333333"/>
                </a:solidFill>
                <a:effectLst/>
                <a:latin typeface="Arial" panose="020B0604020202020204" pitchFamily="34" charset="0"/>
              </a:rPr>
              <a:t> Aceasta are ca efect emisia de </a:t>
            </a:r>
            <a:r>
              <a:rPr lang="ro-RO" b="0" i="0">
                <a:solidFill>
                  <a:schemeClr val="accent4"/>
                </a:solidFill>
                <a:effectLst/>
                <a:latin typeface="Arial" panose="020B0604020202020204" pitchFamily="34" charset="0"/>
              </a:rPr>
              <a:t>CO</a:t>
            </a:r>
            <a:r>
              <a:rPr lang="ro-RO" b="0" i="0" baseline="-25000">
                <a:solidFill>
                  <a:schemeClr val="accent4"/>
                </a:solidFill>
                <a:effectLst/>
                <a:latin typeface="Arial" panose="020B0604020202020204" pitchFamily="34" charset="0"/>
              </a:rPr>
              <a:t>2</a:t>
            </a:r>
            <a:r>
              <a:rPr lang="ro-RO" b="0" i="0">
                <a:solidFill>
                  <a:schemeClr val="accent4"/>
                </a:solidFill>
                <a:effectLst/>
                <a:latin typeface="Arial" panose="020B0604020202020204" pitchFamily="34" charset="0"/>
              </a:rPr>
              <a:t> </a:t>
            </a:r>
            <a:r>
              <a:rPr lang="ro-RO" b="0" i="0">
                <a:solidFill>
                  <a:srgbClr val="333333"/>
                </a:solidFill>
                <a:effectLst/>
                <a:latin typeface="Arial" panose="020B0604020202020204" pitchFamily="34" charset="0"/>
              </a:rPr>
              <a:t>care este eliberat in atmosfera.</a:t>
            </a:r>
          </a:p>
          <a:p>
            <a:r>
              <a:rPr lang="ro-RO" b="0" i="0">
                <a:solidFill>
                  <a:srgbClr val="333333"/>
                </a:solidFill>
                <a:effectLst/>
                <a:latin typeface="Arial" panose="020B0604020202020204" pitchFamily="34" charset="0"/>
              </a:rPr>
              <a:t> El contribuie la intensificarea efectului de sera si a incalzirii globale. </a:t>
            </a:r>
          </a:p>
          <a:p>
            <a:r>
              <a:rPr lang="ro-RO" b="0" i="0">
                <a:solidFill>
                  <a:srgbClr val="333333"/>
                </a:solidFill>
                <a:effectLst/>
                <a:latin typeface="Arial" panose="020B0604020202020204" pitchFamily="34" charset="0"/>
              </a:rPr>
              <a:t>Totodata, termocentralele produc emisii de dioxid de sulf, dioxid de azot si fum. Urmarea lor este intensificarea efectului de sera si incalzirea globala cu consecintele sale: incalzirea suprafetei terestre cu 1</a:t>
            </a:r>
            <a:r>
              <a:rPr lang="ro-RO" b="0" i="0" baseline="30000">
                <a:solidFill>
                  <a:srgbClr val="333333"/>
                </a:solidFill>
                <a:effectLst/>
                <a:latin typeface="Arial" panose="020B0604020202020204" pitchFamily="34" charset="0"/>
              </a:rPr>
              <a:t>0</a:t>
            </a:r>
            <a:r>
              <a:rPr lang="ro-RO" b="0" i="0">
                <a:solidFill>
                  <a:srgbClr val="333333"/>
                </a:solidFill>
                <a:effectLst/>
                <a:latin typeface="Arial" panose="020B0604020202020204" pitchFamily="34" charset="0"/>
              </a:rPr>
              <a:t>F in secolul al XX-lea, topirea straturilor de gheata si de zapada ramase in urma retragerii ghetarilor, cresterea nivelelor apelor si a temperaturilor oceanice, intensificarea precipitatiilor in zonele de altitudini mijlocii si inalte din emisfera nordica, cresterea frecventei de aparitie a uraganelor, tornadelor si a furtunilor.</a:t>
            </a:r>
            <a:endParaRPr lang="ro-RO"/>
          </a:p>
        </p:txBody>
      </p:sp>
    </p:spTree>
    <p:extLst>
      <p:ext uri="{BB962C8B-B14F-4D97-AF65-F5344CB8AC3E}">
        <p14:creationId xmlns:p14="http://schemas.microsoft.com/office/powerpoint/2010/main" xmlns="" val="180191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484310" y="142876"/>
            <a:ext cx="10018713" cy="6107906"/>
          </a:xfrm>
        </p:spPr>
        <p:txBody>
          <a:bodyPr/>
          <a:lstStyle/>
          <a:p>
            <a:r>
              <a:rPr lang="ro-RO" b="0" i="0">
                <a:solidFill>
                  <a:srgbClr val="333333"/>
                </a:solidFill>
                <a:effectLst/>
                <a:latin typeface="Arial" panose="020B0604020202020204" pitchFamily="34" charset="0"/>
              </a:rPr>
              <a:t>In ceea ce priveste hidrocentralele, emisiile nocive in atmosfera sunt limitate, insa ele produc dezechilibre ecologice.</a:t>
            </a:r>
          </a:p>
          <a:p>
            <a:r>
              <a:rPr lang="ro-RO">
                <a:solidFill>
                  <a:srgbClr val="333333"/>
                </a:solidFill>
                <a:latin typeface="Arial" panose="020B0604020202020204" pitchFamily="34" charset="0"/>
              </a:rPr>
              <a:t>I</a:t>
            </a:r>
            <a:r>
              <a:rPr lang="ro-RO" b="0" i="0">
                <a:solidFill>
                  <a:srgbClr val="333333"/>
                </a:solidFill>
                <a:effectLst/>
                <a:latin typeface="Arial" panose="020B0604020202020204" pitchFamily="34" charset="0"/>
              </a:rPr>
              <a:t>n momentul in care se construiesc lacurile de acumulare prin inundarea unor terenuri, dispar flora si fauna specifica locului. Pentru lacurile de acumulare mari s-au constatat emisii semnificative de metan datorate descompunerii anaerobe a plantelor ramase sub apa, in urma inundarii terenului pentru a crea lacul. </a:t>
            </a:r>
          </a:p>
          <a:p>
            <a:r>
              <a:rPr lang="ro-RO" b="0" i="0">
                <a:solidFill>
                  <a:srgbClr val="333333"/>
                </a:solidFill>
                <a:effectLst/>
                <a:latin typeface="Arial" panose="020B0604020202020204" pitchFamily="34" charset="0"/>
              </a:rPr>
              <a:t>Printre efectele observate in ultimii 50 de ani se numara diminuarea permafrostului, modificarea duratei anotimpurilor la altitudinile mijlocii si inalte, inflorirea devansata a plantelor, eclozarea devansata la pasari, aparitia prea devreme a insectelor, disparitia unor specii.</a:t>
            </a:r>
            <a:endParaRPr lang="ro-RO"/>
          </a:p>
        </p:txBody>
      </p:sp>
    </p:spTree>
    <p:extLst>
      <p:ext uri="{BB962C8B-B14F-4D97-AF65-F5344CB8AC3E}">
        <p14:creationId xmlns:p14="http://schemas.microsoft.com/office/powerpoint/2010/main" xmlns="" val="225760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484310" y="107157"/>
            <a:ext cx="10018713" cy="6607968"/>
          </a:xfrm>
        </p:spPr>
        <p:txBody>
          <a:bodyPr/>
          <a:lstStyle/>
          <a:p>
            <a:r>
              <a:rPr lang="ro-RO" b="0" i="0">
                <a:solidFill>
                  <a:srgbClr val="333333"/>
                </a:solidFill>
                <a:effectLst/>
                <a:latin typeface="Arial" panose="020B0604020202020204" pitchFamily="34" charset="0"/>
              </a:rPr>
              <a:t>Centralele meromotice pun si ele probleme ecologice prin restictionarea miscarii bancurilor de pesti si a scoicilor.</a:t>
            </a:r>
          </a:p>
          <a:p>
            <a:r>
              <a:rPr lang="ro-RO" b="0" i="0">
                <a:solidFill>
                  <a:srgbClr val="333333"/>
                </a:solidFill>
                <a:effectLst/>
                <a:latin typeface="Arial" panose="020B0604020202020204" pitchFamily="34" charset="0"/>
              </a:rPr>
              <a:t>Centralele nuclearo-electrice necesita depozitarea rezidurilor care raman radioactive pentru inca zeci de ani. Se incearca varianta ingroparii lor la adancimi mari sub pamant si chiar a eliberarii in spatiul extraterestru. </a:t>
            </a:r>
          </a:p>
          <a:p>
            <a:r>
              <a:rPr lang="ro-RO" b="0" i="0">
                <a:solidFill>
                  <a:srgbClr val="333333"/>
                </a:solidFill>
                <a:effectLst/>
                <a:latin typeface="Arial" panose="020B0604020202020204" pitchFamily="34" charset="0"/>
              </a:rPr>
              <a:t>In ceea ce priveste efectul asupra mediului, el este neglijabil pana in momentul aparitiei unei catastrofe, precum cea de la Cernobal. Metodele care afecteaza cel mai putin mediul au in general eficienta mica . Este cazul panourilor solare si al morilor de vant.</a:t>
            </a:r>
            <a:endParaRPr lang="ro-RO"/>
          </a:p>
        </p:txBody>
      </p:sp>
    </p:spTree>
    <p:extLst>
      <p:ext uri="{BB962C8B-B14F-4D97-AF65-F5344CB8AC3E}">
        <p14:creationId xmlns:p14="http://schemas.microsoft.com/office/powerpoint/2010/main" xmlns="" val="365746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ă">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0</TotalTime>
  <Words>335</Words>
  <Application>Microsoft Office PowerPoint</Application>
  <PresentationFormat>Custom</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Paralaxă</vt:lpstr>
      <vt:lpstr>Masuri de protectie a persoanelor in utilizarea curentului electric.</vt:lpstr>
      <vt:lpstr>Curentul electric </vt:lpstr>
      <vt:lpstr>Evitarea pericolului de electrocutare</vt:lpstr>
      <vt:lpstr>Masurile tehnice pentru protectia impotriva electrocutarii prin atingere directa sunt urmatoarele:</vt:lpstr>
      <vt:lpstr>Masurile de protectie pentru atingerea indirecta pot fi:</vt:lpstr>
      <vt:lpstr>PRIMUL AJUTOR ÎN CAZ DE ELECTROCUTARE </vt:lpstr>
      <vt:lpstr>     Efectele curentului electic asupra mediului</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Masuri de protectie a persoanelor in utilizarea curentului electric.</dc:title>
  <cp:lastModifiedBy>AlexB</cp:lastModifiedBy>
  <cp:revision>8</cp:revision>
  <dcterms:modified xsi:type="dcterms:W3CDTF">2017-03-12T15:14:06Z</dcterms:modified>
</cp:coreProperties>
</file>